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  <p:sldMasterId id="2147483669" r:id="rId5"/>
    <p:sldMasterId id="2147483679" r:id="rId6"/>
    <p:sldMasterId id="2147483683" r:id="rId7"/>
    <p:sldMasterId id="2147483688" r:id="rId8"/>
    <p:sldMasterId id="2147483692" r:id="rId9"/>
  </p:sldMasterIdLst>
  <p:notesMasterIdLst>
    <p:notesMasterId r:id="rId29"/>
  </p:notesMasterIdLst>
  <p:handoutMasterIdLst>
    <p:handoutMasterId r:id="rId30"/>
  </p:handoutMasterIdLst>
  <p:sldIdLst>
    <p:sldId id="271" r:id="rId10"/>
    <p:sldId id="296" r:id="rId11"/>
    <p:sldId id="297" r:id="rId12"/>
    <p:sldId id="273" r:id="rId13"/>
    <p:sldId id="300" r:id="rId14"/>
    <p:sldId id="274" r:id="rId15"/>
    <p:sldId id="301" r:id="rId16"/>
    <p:sldId id="302" r:id="rId17"/>
    <p:sldId id="287" r:id="rId18"/>
    <p:sldId id="290" r:id="rId19"/>
    <p:sldId id="291" r:id="rId20"/>
    <p:sldId id="283" r:id="rId21"/>
    <p:sldId id="284" r:id="rId22"/>
    <p:sldId id="294" r:id="rId23"/>
    <p:sldId id="303" r:id="rId24"/>
    <p:sldId id="295" r:id="rId25"/>
    <p:sldId id="292" r:id="rId26"/>
    <p:sldId id="293" r:id="rId27"/>
    <p:sldId id="305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890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3726">
          <p15:clr>
            <a:srgbClr val="A4A3A4"/>
          </p15:clr>
        </p15:guide>
        <p15:guide id="6" orient="horz" pos="3929">
          <p15:clr>
            <a:srgbClr val="A4A3A4"/>
          </p15:clr>
        </p15:guide>
        <p15:guide id="7" pos="295">
          <p15:clr>
            <a:srgbClr val="A4A3A4"/>
          </p15:clr>
        </p15:guide>
        <p15:guide id="8" pos="5465">
          <p15:clr>
            <a:srgbClr val="A4A3A4"/>
          </p15:clr>
        </p15:guide>
        <p15:guide id="9" pos="2881">
          <p15:clr>
            <a:srgbClr val="A4A3A4"/>
          </p15:clr>
        </p15:guide>
        <p15:guide id="10" pos="2948">
          <p15:clr>
            <a:srgbClr val="A4A3A4"/>
          </p15:clr>
        </p15:guide>
        <p15:guide id="11" pos="28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th Wallace" initials="B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FEE"/>
    <a:srgbClr val="221E1F"/>
    <a:srgbClr val="29211A"/>
    <a:srgbClr val="201F1F"/>
    <a:srgbClr val="F04C3E"/>
    <a:srgbClr val="2C973E"/>
    <a:srgbClr val="95CB9E"/>
    <a:srgbClr val="91278F"/>
    <a:srgbClr val="C89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 autoAdjust="0"/>
  </p:normalViewPr>
  <p:slideViewPr>
    <p:cSldViewPr showGuides="1">
      <p:cViewPr varScale="1">
        <p:scale>
          <a:sx n="71" d="100"/>
          <a:sy n="71" d="100"/>
        </p:scale>
        <p:origin x="1416" y="60"/>
      </p:cViewPr>
      <p:guideLst>
        <p:guide orient="horz" pos="2160"/>
        <p:guide orient="horz" pos="663"/>
        <p:guide orient="horz" pos="890"/>
        <p:guide orient="horz" pos="165"/>
        <p:guide orient="horz" pos="3726"/>
        <p:guide orient="horz" pos="3929"/>
        <p:guide pos="295"/>
        <p:guide pos="5465"/>
        <p:guide pos="2881"/>
        <p:guide pos="2948"/>
        <p:guide pos="28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50" d="100"/>
          <a:sy n="50" d="100"/>
        </p:scale>
        <p:origin x="-2676" y="-2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8C2A9-352A-405C-B096-06C098ED1DF8}" type="datetime4">
              <a:rPr lang="en-GB" smtClean="0"/>
              <a:pPr/>
              <a:t>27 January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DC869-C2E1-44ED-9DB6-69CB5C596C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74327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463675" y="8782194"/>
            <a:ext cx="1501775" cy="180109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l">
              <a:defRPr sz="1000"/>
            </a:lvl1pPr>
          </a:lstStyle>
          <a:p>
            <a:fld id="{9CAA74A6-10E5-41A7-8B8F-A766F5656366}" type="datetime4">
              <a:rPr lang="en-GB" smtClean="0"/>
              <a:pPr/>
              <a:t>27 January 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046412" y="8782194"/>
            <a:ext cx="3125788" cy="180109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4212" y="8782194"/>
            <a:ext cx="687388" cy="180109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l">
              <a:defRPr sz="1000"/>
            </a:lvl1pPr>
          </a:lstStyle>
          <a:p>
            <a:r>
              <a:rPr lang="en-GB" dirty="0" smtClean="0"/>
              <a:t>Page </a:t>
            </a:r>
            <a:fld id="{8E4BB8F6-032B-4FD4-9A99-EF51C8EFB7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31420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spcAft>
        <a:spcPts val="30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300"/>
      </a:spcAft>
      <a:defRPr sz="1000" b="1" kern="1200">
        <a:solidFill>
          <a:schemeClr val="accent1"/>
        </a:solidFill>
        <a:latin typeface="+mn-lt"/>
        <a:ea typeface="+mn-ea"/>
        <a:cs typeface="+mn-cs"/>
      </a:defRPr>
    </a:lvl2pPr>
    <a:lvl3pPr marL="180975" indent="-180975" algn="l" defTabSz="914400" rtl="0" eaLnBrk="1" latinLnBrk="0" hangingPunct="1">
      <a:spcAft>
        <a:spcPts val="300"/>
      </a:spcAft>
      <a:buSzPct val="75000"/>
      <a:buFont typeface="Arial" pitchFamily="34" charset="0"/>
      <a:buChar char="►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352425" indent="-171450" algn="l" defTabSz="914400" rtl="0" eaLnBrk="1" latinLnBrk="0" hangingPunct="1">
      <a:spcAft>
        <a:spcPts val="300"/>
      </a:spcAft>
      <a:buSzPct val="75000"/>
      <a:buFont typeface="Arial" pitchFamily="34" charset="0"/>
      <a:buChar char="►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542925" indent="-180975" algn="l" defTabSz="914400" rtl="0" eaLnBrk="1" latinLnBrk="0" hangingPunct="1">
      <a:spcAft>
        <a:spcPts val="300"/>
      </a:spcAft>
      <a:buSzPct val="75000"/>
      <a:buFont typeface="Arial" pitchFamily="34" charset="0"/>
      <a:buChar char="►"/>
      <a:tabLst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396" y="598866"/>
            <a:ext cx="6387973" cy="808038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396" y="1457705"/>
            <a:ext cx="6387973" cy="57943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/>
          </p:nvPr>
        </p:nvSpPr>
        <p:spPr>
          <a:xfrm>
            <a:off x="2277398" y="2085484"/>
            <a:ext cx="2800282" cy="315912"/>
          </a:xfrm>
        </p:spPr>
        <p:txBody>
          <a:bodyPr wrap="none" anchor="ctr" anchorCtr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AutoShape 89"/>
          <p:cNvSpPr>
            <a:spLocks noChangeAspect="1" noChangeArrowheads="1"/>
          </p:cNvSpPr>
          <p:nvPr userDrawn="1"/>
        </p:nvSpPr>
        <p:spPr bwMode="gray">
          <a:xfrm rot="5400000">
            <a:off x="478759" y="3924773"/>
            <a:ext cx="1314453" cy="2286258"/>
          </a:xfrm>
          <a:custGeom>
            <a:avLst/>
            <a:gdLst>
              <a:gd name="connsiteX0" fmla="*/ 0 w 3313112"/>
              <a:gd name="connsiteY0" fmla="*/ 2279114 h 2279114"/>
              <a:gd name="connsiteX1" fmla="*/ 2509749 w 3313112"/>
              <a:gd name="connsiteY1" fmla="*/ 0 h 2279114"/>
              <a:gd name="connsiteX2" fmla="*/ 3313112 w 3313112"/>
              <a:gd name="connsiteY2" fmla="*/ 2279114 h 2279114"/>
              <a:gd name="connsiteX3" fmla="*/ 0 w 3313112"/>
              <a:gd name="connsiteY3" fmla="*/ 2279114 h 2279114"/>
              <a:gd name="connsiteX0" fmla="*/ 0 w 919162"/>
              <a:gd name="connsiteY0" fmla="*/ 2209264 h 2279114"/>
              <a:gd name="connsiteX1" fmla="*/ 115799 w 919162"/>
              <a:gd name="connsiteY1" fmla="*/ 0 h 2279114"/>
              <a:gd name="connsiteX2" fmla="*/ 919162 w 919162"/>
              <a:gd name="connsiteY2" fmla="*/ 2279114 h 2279114"/>
              <a:gd name="connsiteX3" fmla="*/ 0 w 919162"/>
              <a:gd name="connsiteY3" fmla="*/ 2209264 h 2279114"/>
              <a:gd name="connsiteX0" fmla="*/ 0 w 1283493"/>
              <a:gd name="connsiteY0" fmla="*/ 2278320 h 2279114"/>
              <a:gd name="connsiteX1" fmla="*/ 480130 w 1283493"/>
              <a:gd name="connsiteY1" fmla="*/ 0 h 2279114"/>
              <a:gd name="connsiteX2" fmla="*/ 1283493 w 1283493"/>
              <a:gd name="connsiteY2" fmla="*/ 2279114 h 2279114"/>
              <a:gd name="connsiteX3" fmla="*/ 0 w 1283493"/>
              <a:gd name="connsiteY3" fmla="*/ 2278320 h 2279114"/>
              <a:gd name="connsiteX0" fmla="*/ 0 w 1309690"/>
              <a:gd name="connsiteY0" fmla="*/ 2278320 h 2286258"/>
              <a:gd name="connsiteX1" fmla="*/ 480130 w 1309690"/>
              <a:gd name="connsiteY1" fmla="*/ 0 h 2286258"/>
              <a:gd name="connsiteX2" fmla="*/ 1309690 w 1309690"/>
              <a:gd name="connsiteY2" fmla="*/ 2286258 h 2286258"/>
              <a:gd name="connsiteX3" fmla="*/ 0 w 1309690"/>
              <a:gd name="connsiteY3" fmla="*/ 2278320 h 2286258"/>
              <a:gd name="connsiteX0" fmla="*/ 0 w 1312072"/>
              <a:gd name="connsiteY0" fmla="*/ 2280701 h 2286258"/>
              <a:gd name="connsiteX1" fmla="*/ 482512 w 1312072"/>
              <a:gd name="connsiteY1" fmla="*/ 0 h 2286258"/>
              <a:gd name="connsiteX2" fmla="*/ 1312072 w 1312072"/>
              <a:gd name="connsiteY2" fmla="*/ 2286258 h 2286258"/>
              <a:gd name="connsiteX3" fmla="*/ 0 w 1312072"/>
              <a:gd name="connsiteY3" fmla="*/ 2280701 h 2286258"/>
              <a:gd name="connsiteX0" fmla="*/ 0 w 1314453"/>
              <a:gd name="connsiteY0" fmla="*/ 2283082 h 2286258"/>
              <a:gd name="connsiteX1" fmla="*/ 484893 w 1314453"/>
              <a:gd name="connsiteY1" fmla="*/ 0 h 2286258"/>
              <a:gd name="connsiteX2" fmla="*/ 1314453 w 1314453"/>
              <a:gd name="connsiteY2" fmla="*/ 2286258 h 2286258"/>
              <a:gd name="connsiteX3" fmla="*/ 0 w 1314453"/>
              <a:gd name="connsiteY3" fmla="*/ 2283082 h 228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453" h="2286258">
                <a:moveTo>
                  <a:pt x="0" y="2283082"/>
                </a:moveTo>
                <a:lnTo>
                  <a:pt x="484893" y="0"/>
                </a:lnTo>
                <a:lnTo>
                  <a:pt x="1314453" y="2286258"/>
                </a:lnTo>
                <a:lnTo>
                  <a:pt x="0" y="228308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lIns="0" tIns="0" rIns="0" bIns="0" anchor="ctr"/>
          <a:lstStyle/>
          <a:p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gray">
          <a:xfrm>
            <a:off x="2279115" y="2403072"/>
            <a:ext cx="6864885" cy="249308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" name="Picture 2" descr="C:\Users\x81870\Desktop\EY_Logo2_White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748338"/>
            <a:ext cx="982022" cy="7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2338" r="87690" b="86318"/>
          <a:stretch/>
        </p:blipFill>
        <p:spPr bwMode="auto">
          <a:xfrm>
            <a:off x="-2471365" y="1413570"/>
            <a:ext cx="2264229" cy="97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-3348880" y="44624"/>
            <a:ext cx="3181771" cy="1224000"/>
          </a:xfrm>
          <a:prstGeom prst="rect">
            <a:avLst/>
          </a:prstGeom>
          <a:solidFill>
            <a:srgbClr val="FFE87F"/>
          </a:solidFill>
        </p:spPr>
        <p:txBody>
          <a:bodyPr wrap="square" lIns="36000" tIns="36576" rIns="36000" bIns="36000" rtlCol="0">
            <a:no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  <a:buClr>
                <a:schemeClr val="accent2"/>
              </a:buClr>
              <a:buSzPct val="70000"/>
            </a:pPr>
            <a:r>
              <a:rPr lang="en-US" sz="1200" b="1" dirty="0" smtClean="0">
                <a:solidFill>
                  <a:schemeClr val="accent1"/>
                </a:solidFill>
              </a:rPr>
              <a:t>About color themes</a:t>
            </a:r>
          </a:p>
          <a:p>
            <a:pPr marL="347663">
              <a:lnSpc>
                <a:spcPct val="100000"/>
              </a:lnSpc>
              <a:spcAft>
                <a:spcPts val="200"/>
              </a:spcAft>
              <a:buSzPct val="100000"/>
            </a:pPr>
            <a:r>
              <a:rPr lang="en-US" sz="1000" b="1" dirty="0" smtClean="0">
                <a:solidFill>
                  <a:schemeClr val="accent1"/>
                </a:solidFill>
              </a:rPr>
              <a:t>Choose the appropriate design theme</a:t>
            </a:r>
            <a:r>
              <a:rPr lang="en-US" sz="1000" b="1" baseline="0" dirty="0" smtClean="0">
                <a:solidFill>
                  <a:schemeClr val="accent1"/>
                </a:solidFill>
              </a:rPr>
              <a:t> </a:t>
            </a:r>
            <a:r>
              <a:rPr lang="en-US" sz="1000" b="1" dirty="0" smtClean="0">
                <a:solidFill>
                  <a:schemeClr val="accent1"/>
                </a:solidFill>
              </a:rPr>
              <a:t>for your presentation. </a:t>
            </a:r>
            <a:r>
              <a:rPr lang="en-US" sz="1000" dirty="0" smtClean="0">
                <a:solidFill>
                  <a:schemeClr val="accent1"/>
                </a:solidFill>
              </a:rPr>
              <a:t>The first two options on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the design tab are correct EY themes, these two are the only ones that should</a:t>
            </a:r>
            <a:r>
              <a:rPr lang="en-US" sz="1000" baseline="0" dirty="0" smtClean="0">
                <a:solidFill>
                  <a:schemeClr val="accent1"/>
                </a:solidFill>
              </a:rPr>
              <a:t> be used</a:t>
            </a:r>
            <a:r>
              <a:rPr lang="en-US" sz="1000" dirty="0" smtClean="0">
                <a:solidFill>
                  <a:schemeClr val="accent1"/>
                </a:solidFill>
              </a:rPr>
              <a:t>. (1) dark backgrounds for onscreen; (2) light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backgrounds for handouts.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2484784" y="1648346"/>
            <a:ext cx="1525587" cy="684076"/>
          </a:xfrm>
          <a:prstGeom prst="rect">
            <a:avLst/>
          </a:prstGeom>
          <a:noFill/>
          <a:ln w="25400">
            <a:solidFill>
              <a:srgbClr val="F04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-2556792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-3298592" y="30799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!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-1764704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2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396" y="598866"/>
            <a:ext cx="6387973" cy="808038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396" y="1457705"/>
            <a:ext cx="6387973" cy="57943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/>
          </p:nvPr>
        </p:nvSpPr>
        <p:spPr>
          <a:xfrm>
            <a:off x="2277398" y="2085484"/>
            <a:ext cx="2800282" cy="315912"/>
          </a:xfrm>
        </p:spPr>
        <p:txBody>
          <a:bodyPr wrap="none" anchor="ctr" anchorCtr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AutoShape 89"/>
          <p:cNvSpPr>
            <a:spLocks noChangeAspect="1" noChangeArrowheads="1"/>
          </p:cNvSpPr>
          <p:nvPr userDrawn="1"/>
        </p:nvSpPr>
        <p:spPr bwMode="gray">
          <a:xfrm rot="5400000">
            <a:off x="478759" y="3924773"/>
            <a:ext cx="1314453" cy="2286258"/>
          </a:xfrm>
          <a:custGeom>
            <a:avLst/>
            <a:gdLst>
              <a:gd name="connsiteX0" fmla="*/ 0 w 3313112"/>
              <a:gd name="connsiteY0" fmla="*/ 2279114 h 2279114"/>
              <a:gd name="connsiteX1" fmla="*/ 2509749 w 3313112"/>
              <a:gd name="connsiteY1" fmla="*/ 0 h 2279114"/>
              <a:gd name="connsiteX2" fmla="*/ 3313112 w 3313112"/>
              <a:gd name="connsiteY2" fmla="*/ 2279114 h 2279114"/>
              <a:gd name="connsiteX3" fmla="*/ 0 w 3313112"/>
              <a:gd name="connsiteY3" fmla="*/ 2279114 h 2279114"/>
              <a:gd name="connsiteX0" fmla="*/ 0 w 919162"/>
              <a:gd name="connsiteY0" fmla="*/ 2209264 h 2279114"/>
              <a:gd name="connsiteX1" fmla="*/ 115799 w 919162"/>
              <a:gd name="connsiteY1" fmla="*/ 0 h 2279114"/>
              <a:gd name="connsiteX2" fmla="*/ 919162 w 919162"/>
              <a:gd name="connsiteY2" fmla="*/ 2279114 h 2279114"/>
              <a:gd name="connsiteX3" fmla="*/ 0 w 919162"/>
              <a:gd name="connsiteY3" fmla="*/ 2209264 h 2279114"/>
              <a:gd name="connsiteX0" fmla="*/ 0 w 1283493"/>
              <a:gd name="connsiteY0" fmla="*/ 2278320 h 2279114"/>
              <a:gd name="connsiteX1" fmla="*/ 480130 w 1283493"/>
              <a:gd name="connsiteY1" fmla="*/ 0 h 2279114"/>
              <a:gd name="connsiteX2" fmla="*/ 1283493 w 1283493"/>
              <a:gd name="connsiteY2" fmla="*/ 2279114 h 2279114"/>
              <a:gd name="connsiteX3" fmla="*/ 0 w 1283493"/>
              <a:gd name="connsiteY3" fmla="*/ 2278320 h 2279114"/>
              <a:gd name="connsiteX0" fmla="*/ 0 w 1309690"/>
              <a:gd name="connsiteY0" fmla="*/ 2278320 h 2286258"/>
              <a:gd name="connsiteX1" fmla="*/ 480130 w 1309690"/>
              <a:gd name="connsiteY1" fmla="*/ 0 h 2286258"/>
              <a:gd name="connsiteX2" fmla="*/ 1309690 w 1309690"/>
              <a:gd name="connsiteY2" fmla="*/ 2286258 h 2286258"/>
              <a:gd name="connsiteX3" fmla="*/ 0 w 1309690"/>
              <a:gd name="connsiteY3" fmla="*/ 2278320 h 2286258"/>
              <a:gd name="connsiteX0" fmla="*/ 0 w 1312072"/>
              <a:gd name="connsiteY0" fmla="*/ 2280701 h 2286258"/>
              <a:gd name="connsiteX1" fmla="*/ 482512 w 1312072"/>
              <a:gd name="connsiteY1" fmla="*/ 0 h 2286258"/>
              <a:gd name="connsiteX2" fmla="*/ 1312072 w 1312072"/>
              <a:gd name="connsiteY2" fmla="*/ 2286258 h 2286258"/>
              <a:gd name="connsiteX3" fmla="*/ 0 w 1312072"/>
              <a:gd name="connsiteY3" fmla="*/ 2280701 h 2286258"/>
              <a:gd name="connsiteX0" fmla="*/ 0 w 1314453"/>
              <a:gd name="connsiteY0" fmla="*/ 2283082 h 2286258"/>
              <a:gd name="connsiteX1" fmla="*/ 484893 w 1314453"/>
              <a:gd name="connsiteY1" fmla="*/ 0 h 2286258"/>
              <a:gd name="connsiteX2" fmla="*/ 1314453 w 1314453"/>
              <a:gd name="connsiteY2" fmla="*/ 2286258 h 2286258"/>
              <a:gd name="connsiteX3" fmla="*/ 0 w 1314453"/>
              <a:gd name="connsiteY3" fmla="*/ 2283082 h 228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453" h="2286258">
                <a:moveTo>
                  <a:pt x="0" y="2283082"/>
                </a:moveTo>
                <a:lnTo>
                  <a:pt x="484893" y="0"/>
                </a:lnTo>
                <a:lnTo>
                  <a:pt x="1314453" y="2286258"/>
                </a:lnTo>
                <a:lnTo>
                  <a:pt x="0" y="228308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lIns="0" tIns="0" rIns="0" bIns="0" anchor="ctr"/>
          <a:lstStyle/>
          <a:p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gray">
          <a:xfrm>
            <a:off x="2279115" y="2403072"/>
            <a:ext cx="6864885" cy="249308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C:\Users\x81870\Desktop\EY_Logo2_grey_CMYK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749263"/>
            <a:ext cx="982022" cy="7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2338" r="87690" b="86318"/>
          <a:stretch/>
        </p:blipFill>
        <p:spPr bwMode="auto">
          <a:xfrm>
            <a:off x="-2471365" y="1413570"/>
            <a:ext cx="2264229" cy="97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3348880" y="44624"/>
            <a:ext cx="3181771" cy="1224000"/>
          </a:xfrm>
          <a:prstGeom prst="rect">
            <a:avLst/>
          </a:prstGeom>
          <a:solidFill>
            <a:srgbClr val="FFE87F"/>
          </a:solidFill>
        </p:spPr>
        <p:txBody>
          <a:bodyPr wrap="square" lIns="36000" tIns="36576" rIns="36000" bIns="36000" rtlCol="0">
            <a:no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  <a:buClr>
                <a:schemeClr val="accent2"/>
              </a:buClr>
              <a:buSzPct val="70000"/>
            </a:pPr>
            <a:r>
              <a:rPr lang="en-US" sz="1200" b="1" dirty="0" smtClean="0">
                <a:solidFill>
                  <a:schemeClr val="accent1"/>
                </a:solidFill>
              </a:rPr>
              <a:t>About color themes</a:t>
            </a:r>
          </a:p>
          <a:p>
            <a:pPr marL="347663">
              <a:lnSpc>
                <a:spcPct val="100000"/>
              </a:lnSpc>
              <a:spcAft>
                <a:spcPts val="200"/>
              </a:spcAft>
              <a:buSzPct val="100000"/>
            </a:pPr>
            <a:r>
              <a:rPr lang="en-US" sz="1000" b="1" dirty="0" smtClean="0">
                <a:solidFill>
                  <a:schemeClr val="accent1"/>
                </a:solidFill>
              </a:rPr>
              <a:t>Choose the appropriate design theme</a:t>
            </a:r>
            <a:r>
              <a:rPr lang="en-US" sz="1000" b="1" baseline="0" dirty="0" smtClean="0">
                <a:solidFill>
                  <a:schemeClr val="accent1"/>
                </a:solidFill>
              </a:rPr>
              <a:t> </a:t>
            </a:r>
            <a:r>
              <a:rPr lang="en-US" sz="1000" b="1" dirty="0" smtClean="0">
                <a:solidFill>
                  <a:schemeClr val="accent1"/>
                </a:solidFill>
              </a:rPr>
              <a:t>for your presentation. </a:t>
            </a:r>
            <a:r>
              <a:rPr lang="en-US" sz="1000" dirty="0" smtClean="0">
                <a:solidFill>
                  <a:schemeClr val="accent1"/>
                </a:solidFill>
              </a:rPr>
              <a:t>The first two options on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the design tab are correct EY themes, these two are the only ones that should</a:t>
            </a:r>
            <a:r>
              <a:rPr lang="en-US" sz="1000" baseline="0" dirty="0" smtClean="0">
                <a:solidFill>
                  <a:schemeClr val="accent1"/>
                </a:solidFill>
              </a:rPr>
              <a:t> be used</a:t>
            </a:r>
            <a:r>
              <a:rPr lang="en-US" sz="1000" dirty="0" smtClean="0">
                <a:solidFill>
                  <a:schemeClr val="accent1"/>
                </a:solidFill>
              </a:rPr>
              <a:t>. (1) dark backgrounds for onscreen; (2) light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backgrounds for handouts.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2484784" y="1648346"/>
            <a:ext cx="1525587" cy="684076"/>
          </a:xfrm>
          <a:prstGeom prst="rect">
            <a:avLst/>
          </a:prstGeom>
          <a:noFill/>
          <a:ln w="25400">
            <a:solidFill>
              <a:srgbClr val="F04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-2556792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-3298592" y="30799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!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-1764704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2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2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3A6-1562-4F12-989A-03FC1D055B80}" type="datetime4">
              <a:rPr lang="en-GB" smtClean="0"/>
              <a:pPr/>
              <a:t>27 January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16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1288"/>
            <a:ext cx="4006849" cy="450373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A38-856D-45EA-87FD-7B600B0C071F}" type="datetime4">
              <a:rPr lang="en-GB" smtClean="0"/>
              <a:pPr/>
              <a:t>27 January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79950" y="1411288"/>
            <a:ext cx="4006849" cy="450373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87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Column Conten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1288"/>
            <a:ext cx="8220075" cy="2147923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3A6-1562-4F12-989A-03FC1D055B80}" type="datetime4">
              <a:rPr lang="en-GB" smtClean="0"/>
              <a:pPr/>
              <a:t>27 January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767102"/>
            <a:ext cx="8220075" cy="2147923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81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13158-D776-41C3-B502-B90D2C284E57}" type="datetime4">
              <a:rPr lang="en-GB" smtClean="0"/>
              <a:pPr/>
              <a:t>27 January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only</a:t>
            </a:r>
            <a:endParaRPr lang="en-GB" dirty="0"/>
          </a:p>
        </p:txBody>
      </p:sp>
      <p:sp>
        <p:nvSpPr>
          <p:cNvPr id="35" name="Line 34"/>
          <p:cNvSpPr>
            <a:spLocks noChangeShapeType="1"/>
          </p:cNvSpPr>
          <p:nvPr userDrawn="1"/>
        </p:nvSpPr>
        <p:spPr bwMode="auto">
          <a:xfrm>
            <a:off x="468313" y="185738"/>
            <a:ext cx="820578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6" name="Line 35"/>
          <p:cNvSpPr>
            <a:spLocks noChangeShapeType="1"/>
          </p:cNvSpPr>
          <p:nvPr userDrawn="1"/>
        </p:nvSpPr>
        <p:spPr bwMode="auto">
          <a:xfrm>
            <a:off x="468313" y="1087438"/>
            <a:ext cx="82057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7" name="Line 11"/>
          <p:cNvSpPr>
            <a:spLocks noChangeShapeType="1"/>
          </p:cNvSpPr>
          <p:nvPr userDrawn="1"/>
        </p:nvSpPr>
        <p:spPr bwMode="auto">
          <a:xfrm>
            <a:off x="468313" y="6230938"/>
            <a:ext cx="820578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10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1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13158-D776-41C3-B502-B90D2C284E57}" type="datetime4">
              <a:rPr lang="en-GB" smtClean="0"/>
              <a:pPr/>
              <a:t>27 January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8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sp>
        <p:nvSpPr>
          <p:cNvPr id="38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60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sp>
        <p:nvSpPr>
          <p:cNvPr id="38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27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5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i-A3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47688"/>
            <a:ext cx="249396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85800" y="5637213"/>
            <a:ext cx="7620000" cy="1587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39642"/>
            <a:ext cx="7543800" cy="646758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779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3A6-1562-4F12-989A-03FC1D055B80}" type="datetime4">
              <a:rPr lang="en-GB" smtClean="0"/>
              <a:pPr/>
              <a:t>27 January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i-A3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47688"/>
            <a:ext cx="249396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685800" y="5008563"/>
            <a:ext cx="7620000" cy="1587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85800" y="5637213"/>
            <a:ext cx="7620000" cy="1587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30000"/>
            <a:ext cx="7543800" cy="326158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1360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i-A3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2998788"/>
            <a:ext cx="24923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2743200" y="4394200"/>
            <a:ext cx="34163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smtClean="0">
                <a:solidFill>
                  <a:prstClr val="white"/>
                </a:solidFill>
                <a:latin typeface="Arial Narrow" charset="0"/>
                <a:cs typeface="Arial Narrow" charset="0"/>
              </a:rPr>
              <a:t>www.transparency.org</a:t>
            </a:r>
          </a:p>
        </p:txBody>
      </p:sp>
      <p:sp>
        <p:nvSpPr>
          <p:cNvPr id="4" name="TextBox 10"/>
          <p:cNvSpPr txBox="1">
            <a:spLocks noChangeArrowheads="1"/>
          </p:cNvSpPr>
          <p:nvPr userDrawn="1"/>
        </p:nvSpPr>
        <p:spPr bwMode="auto">
          <a:xfrm>
            <a:off x="2260600" y="4965700"/>
            <a:ext cx="43815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prstClr val="white"/>
                </a:solidFill>
                <a:latin typeface="Arial Narrow" charset="0"/>
                <a:cs typeface="Arial Narrow" charset="0"/>
              </a:rPr>
              <a:t>facebook.com/transparencyinternational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prstClr val="white"/>
                </a:solidFill>
                <a:latin typeface="Arial Narrow" charset="0"/>
                <a:cs typeface="Arial Narrow" charset="0"/>
              </a:rPr>
              <a:t>twitter.com/anticorruption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prstClr val="white"/>
                </a:solidFill>
                <a:latin typeface="Arial Narrow" charset="0"/>
                <a:cs typeface="Arial Narrow" charset="0"/>
              </a:rPr>
              <a:t>blog.transparency.org </a:t>
            </a:r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2197100" y="5816600"/>
            <a:ext cx="4508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2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smtClean="0">
                <a:solidFill>
                  <a:prstClr val="white"/>
                </a:solidFill>
                <a:latin typeface="Arial Narrow" pitchFamily="34" charset="0"/>
              </a:rPr>
              <a:t>© 2013 Transparency International.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21335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6080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539750" y="13319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540000" y="1651000"/>
            <a:ext cx="8057900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613400"/>
            <a:ext cx="81207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66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539750" y="6080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39750" y="13319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67500" y="1651000"/>
            <a:ext cx="29304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0000" y="5346700"/>
            <a:ext cx="4921000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0000" y="1651000"/>
            <a:ext cx="4921000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540000" y="2133600"/>
            <a:ext cx="4921000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20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6080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539750" y="13319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7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6080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539750" y="1331913"/>
            <a:ext cx="5435600" cy="1587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651000"/>
            <a:ext cx="252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40000" y="571500"/>
            <a:ext cx="6337300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3276600" y="1651000"/>
            <a:ext cx="5321300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0"/>
            <a:r>
              <a:rPr lang="ga-IE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6762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5101"/>
            <a:ext cx="75438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MAIN</a:t>
            </a:r>
            <a:br>
              <a:rPr lang="ga-IE" dirty="0" smtClean="0"/>
            </a:br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39642"/>
            <a:ext cx="75438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SECTION SUB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pic>
        <p:nvPicPr>
          <p:cNvPr id="5" name="Picture 4" descr="ti-A3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1022" y="547533"/>
            <a:ext cx="2493378" cy="595467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685800" y="4724400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080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81400"/>
            <a:ext cx="75438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 smtClean="0"/>
              <a:t>PRESENTATION </a:t>
            </a:r>
            <a:br>
              <a:rPr lang="ga-IE" dirty="0" smtClean="0"/>
            </a:br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000"/>
            <a:ext cx="75438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791200"/>
            <a:ext cx="75438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 smtClean="0"/>
              <a:t>Presenter Name</a:t>
            </a:r>
          </a:p>
          <a:p>
            <a:pPr lvl="0"/>
            <a:r>
              <a:rPr lang="ga-IE" dirty="0" smtClean="0"/>
              <a:t>Presenter Title</a:t>
            </a:r>
            <a:endParaRPr lang="en-US" dirty="0"/>
          </a:p>
        </p:txBody>
      </p:sp>
      <p:pic>
        <p:nvPicPr>
          <p:cNvPr id="5" name="Picture 4" descr="ti-A3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1022" y="547533"/>
            <a:ext cx="2493378" cy="595467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685800" y="500784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800" y="5637212"/>
            <a:ext cx="762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78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-A3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2911" y="2998633"/>
            <a:ext cx="2493378" cy="59546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743200" y="4394200"/>
            <a:ext cx="34163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300" dirty="0" err="1" smtClean="0">
                <a:solidFill>
                  <a:prstClr val="white"/>
                </a:solidFill>
                <a:latin typeface="Arial Narrow"/>
                <a:cs typeface="Arial Narrow"/>
              </a:rPr>
              <a:t>www.transparency.org</a:t>
            </a:r>
            <a:endParaRPr lang="en-US" sz="23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60600" y="4965700"/>
            <a:ext cx="438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dirty="0" err="1" smtClean="0">
                <a:solidFill>
                  <a:prstClr val="white"/>
                </a:solidFill>
                <a:latin typeface="Arial Narrow"/>
                <a:cs typeface="Arial Narrow"/>
              </a:rPr>
              <a:t>facebook.com/transparencyinternational</a:t>
            </a:r>
            <a:endParaRPr lang="en-US" sz="1500" dirty="0" smtClean="0">
              <a:solidFill>
                <a:prstClr val="white"/>
              </a:solidFill>
              <a:latin typeface="Arial Narrow"/>
              <a:cs typeface="Arial Narrow"/>
            </a:endParaRPr>
          </a:p>
          <a:p>
            <a:pPr algn="ctr" defTabSz="457200"/>
            <a:r>
              <a:rPr lang="en-US" sz="1500" dirty="0" err="1" smtClean="0">
                <a:solidFill>
                  <a:prstClr val="white"/>
                </a:solidFill>
                <a:latin typeface="Arial Narrow"/>
                <a:cs typeface="Arial Narrow"/>
              </a:rPr>
              <a:t>twitter.com</a:t>
            </a:r>
            <a:r>
              <a:rPr lang="en-US" sz="1500" dirty="0" smtClean="0">
                <a:solidFill>
                  <a:prstClr val="white"/>
                </a:solidFill>
                <a:latin typeface="Arial Narrow"/>
                <a:cs typeface="Arial Narrow"/>
              </a:rPr>
              <a:t>/anticorruption </a:t>
            </a:r>
          </a:p>
          <a:p>
            <a:pPr algn="ctr" defTabSz="457200"/>
            <a:r>
              <a:rPr lang="en-US" sz="1500" dirty="0" err="1" smtClean="0">
                <a:solidFill>
                  <a:prstClr val="white"/>
                </a:solidFill>
                <a:latin typeface="Arial Narrow"/>
                <a:cs typeface="Arial Narrow"/>
              </a:rPr>
              <a:t>blog.transparency.org</a:t>
            </a:r>
            <a:r>
              <a:rPr lang="en-US" sz="1500" dirty="0" smtClean="0">
                <a:solidFill>
                  <a:prstClr val="white"/>
                </a:solidFill>
                <a:latin typeface="Arial Narrow"/>
                <a:cs typeface="Arial Narrow"/>
              </a:rPr>
              <a:t> </a:t>
            </a:r>
            <a:endParaRPr lang="en-US" sz="15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97100" y="5816600"/>
            <a:ext cx="4508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500" dirty="0" smtClean="0">
                <a:solidFill>
                  <a:prstClr val="white"/>
                </a:solidFill>
                <a:latin typeface="Arial Narrow"/>
                <a:cs typeface="Arial Narrow"/>
              </a:rPr>
              <a:t>© 2013 Transparency International. All rights reserved.</a:t>
            </a:r>
            <a:endParaRPr lang="en-US" sz="15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68391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E5B95-3FE5-45EA-BD64-1668E1914F1D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5648-C110-4065-8FCF-4AEE4C7DB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4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1288"/>
            <a:ext cx="4006849" cy="450373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A38-856D-45EA-87FD-7B600B0C071F}" type="datetime4">
              <a:rPr lang="en-GB" smtClean="0"/>
              <a:pPr/>
              <a:t>27 January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79950" y="1411288"/>
            <a:ext cx="4006849" cy="450373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B1B3-97B1-4D90-90E2-006B95AEA1B5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3D31-5078-4F94-B26B-1A82BF412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12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729B-29E2-4B99-B40E-42240AB122A4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D2FE4-7906-464A-8ECC-55EF4B5BA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03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198F-2E69-4AF6-9011-B1FFB84DCFBE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A2DA-6E4D-4770-9FBC-64F3DD160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70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B60F-EF9D-4584-A659-0EC68D96D688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E52A-C166-4621-9216-6361193F9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CCFD-7536-40D4-8A7F-30F7BCCDC6AC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352C-7A21-4025-83B9-EC5F2E820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2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EE43-CE2D-4F29-9017-6FCB27EF2C3F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2F45-79E7-423C-A822-78EB896B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26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937F-38F1-45C1-8B18-190C29E7EEF7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FACE-2A2F-4B26-B013-463E8BCD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8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29C15-7CB9-4BB9-98EB-B01C213447A4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FF45-F2CC-475D-87E7-27FC961B9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15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7428-52D3-413B-B829-62289AD13023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4016-2F8D-4DC1-8501-5AF9E7C48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71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0D33-33E0-4391-8DFA-A8579B1BA9F0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29FB-060D-4BD5-80CF-1ED3894BD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5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Column Conten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1288"/>
            <a:ext cx="8220075" cy="2147923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43A6-1562-4F12-989A-03FC1D055B80}" type="datetime4">
              <a:rPr lang="en-GB" smtClean="0"/>
              <a:pPr/>
              <a:t>27 January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767102"/>
            <a:ext cx="8220075" cy="2147923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13158-D776-41C3-B502-B90D2C284E57}" type="datetime4">
              <a:rPr lang="en-GB" smtClean="0"/>
              <a:pPr/>
              <a:t>27 January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only</a:t>
            </a:r>
            <a:endParaRPr lang="en-GB" dirty="0"/>
          </a:p>
        </p:txBody>
      </p:sp>
      <p:sp>
        <p:nvSpPr>
          <p:cNvPr id="35" name="Line 34"/>
          <p:cNvSpPr>
            <a:spLocks noChangeShapeType="1"/>
          </p:cNvSpPr>
          <p:nvPr userDrawn="1"/>
        </p:nvSpPr>
        <p:spPr bwMode="auto">
          <a:xfrm>
            <a:off x="468313" y="185738"/>
            <a:ext cx="8205787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6" name="Line 35"/>
          <p:cNvSpPr>
            <a:spLocks noChangeShapeType="1"/>
          </p:cNvSpPr>
          <p:nvPr userDrawn="1"/>
        </p:nvSpPr>
        <p:spPr bwMode="auto">
          <a:xfrm>
            <a:off x="468313" y="1087438"/>
            <a:ext cx="82057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7" name="Line 11"/>
          <p:cNvSpPr>
            <a:spLocks noChangeShapeType="1"/>
          </p:cNvSpPr>
          <p:nvPr userDrawn="1"/>
        </p:nvSpPr>
        <p:spPr bwMode="auto">
          <a:xfrm>
            <a:off x="468313" y="6230938"/>
            <a:ext cx="820578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336758" y="6450013"/>
            <a:ext cx="338137" cy="204787"/>
            <a:chOff x="8348663" y="6450013"/>
            <a:chExt cx="338137" cy="204787"/>
          </a:xfrm>
        </p:grpSpPr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13158-D776-41C3-B502-B90D2C284E57}" type="datetime4">
              <a:rPr lang="en-GB" smtClean="0"/>
              <a:pPr/>
              <a:t>27 January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336758" y="6450013"/>
            <a:ext cx="338137" cy="204787"/>
            <a:chOff x="8348663" y="6450013"/>
            <a:chExt cx="338137" cy="204787"/>
          </a:xfrm>
        </p:grpSpPr>
        <p:sp>
          <p:nvSpPr>
            <p:cNvPr id="9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sp>
        <p:nvSpPr>
          <p:cNvPr id="38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336758" y="6450013"/>
            <a:ext cx="338137" cy="204787"/>
            <a:chOff x="8348663" y="6450013"/>
            <a:chExt cx="338137" cy="20478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sp>
        <p:nvSpPr>
          <p:cNvPr id="38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336758" y="6450013"/>
            <a:ext cx="338137" cy="204787"/>
            <a:chOff x="8348663" y="6450013"/>
            <a:chExt cx="338137" cy="20478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1537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550" y="261938"/>
            <a:ext cx="8213725" cy="7905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title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 userDrawn="1"/>
        </p:nvGrpSpPr>
        <p:grpSpPr>
          <a:xfrm>
            <a:off x="8336758" y="6450013"/>
            <a:ext cx="338137" cy="204787"/>
            <a:chOff x="8348663" y="6450013"/>
            <a:chExt cx="338137" cy="204787"/>
          </a:xfrm>
        </p:grpSpPr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9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2338" r="87690" b="86318"/>
          <a:stretch/>
        </p:blipFill>
        <p:spPr bwMode="auto">
          <a:xfrm>
            <a:off x="-2471365" y="1413570"/>
            <a:ext cx="2264229" cy="97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0075" cy="790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1288"/>
            <a:ext cx="8220075" cy="4503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4448" y="6432719"/>
            <a:ext cx="1477328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7FD3DB2-062B-4774-8247-6BF256AC8098}" type="datetime4">
              <a:rPr lang="en-GB" smtClean="0"/>
              <a:pPr/>
              <a:t>27 January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375" y="6432719"/>
            <a:ext cx="3384550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432719"/>
            <a:ext cx="744537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468313" y="6230938"/>
            <a:ext cx="8205787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468313" y="185738"/>
            <a:ext cx="820578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468313" y="1052736"/>
            <a:ext cx="82057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8336758" y="6450013"/>
            <a:ext cx="338137" cy="204787"/>
            <a:chOff x="8348663" y="6450013"/>
            <a:chExt cx="338137" cy="204787"/>
          </a:xfrm>
        </p:grpSpPr>
        <p:sp>
          <p:nvSpPr>
            <p:cNvPr id="67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3348880" y="44624"/>
            <a:ext cx="3181771" cy="1224000"/>
          </a:xfrm>
          <a:prstGeom prst="rect">
            <a:avLst/>
          </a:prstGeom>
          <a:solidFill>
            <a:srgbClr val="FFE87F"/>
          </a:solidFill>
        </p:spPr>
        <p:txBody>
          <a:bodyPr wrap="square" lIns="36000" tIns="36576" rIns="36000" bIns="36000" rtlCol="0">
            <a:no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  <a:buClr>
                <a:schemeClr val="accent2"/>
              </a:buClr>
              <a:buSzPct val="70000"/>
            </a:pPr>
            <a:r>
              <a:rPr lang="en-US" sz="1200" b="1" dirty="0" smtClean="0">
                <a:solidFill>
                  <a:schemeClr val="accent1"/>
                </a:solidFill>
              </a:rPr>
              <a:t>About color themes</a:t>
            </a:r>
          </a:p>
          <a:p>
            <a:pPr marL="347663">
              <a:lnSpc>
                <a:spcPct val="100000"/>
              </a:lnSpc>
              <a:spcAft>
                <a:spcPts val="200"/>
              </a:spcAft>
              <a:buSzPct val="100000"/>
            </a:pPr>
            <a:r>
              <a:rPr lang="en-US" sz="1000" b="1" dirty="0" smtClean="0">
                <a:solidFill>
                  <a:schemeClr val="accent1"/>
                </a:solidFill>
              </a:rPr>
              <a:t>Choose the appropriate design theme</a:t>
            </a:r>
            <a:r>
              <a:rPr lang="en-US" sz="1000" b="1" baseline="0" dirty="0" smtClean="0">
                <a:solidFill>
                  <a:schemeClr val="accent1"/>
                </a:solidFill>
              </a:rPr>
              <a:t> </a:t>
            </a:r>
            <a:r>
              <a:rPr lang="en-US" sz="1000" b="1" dirty="0" smtClean="0">
                <a:solidFill>
                  <a:schemeClr val="accent1"/>
                </a:solidFill>
              </a:rPr>
              <a:t>for your presentation. </a:t>
            </a:r>
            <a:r>
              <a:rPr lang="en-US" sz="1000" dirty="0" smtClean="0">
                <a:solidFill>
                  <a:schemeClr val="accent1"/>
                </a:solidFill>
              </a:rPr>
              <a:t>The first two options on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the design tab are correct EY themes, these two are the only ones that should</a:t>
            </a:r>
            <a:r>
              <a:rPr lang="en-US" sz="1000" baseline="0" dirty="0" smtClean="0">
                <a:solidFill>
                  <a:schemeClr val="accent1"/>
                </a:solidFill>
              </a:rPr>
              <a:t> be used</a:t>
            </a:r>
            <a:r>
              <a:rPr lang="en-US" sz="1000" dirty="0" smtClean="0">
                <a:solidFill>
                  <a:schemeClr val="accent1"/>
                </a:solidFill>
              </a:rPr>
              <a:t>. (1) dark backgrounds for onscreen; (2) light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backgrounds for handouts.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2484784" y="1648346"/>
            <a:ext cx="1525587" cy="684076"/>
          </a:xfrm>
          <a:prstGeom prst="rect">
            <a:avLst/>
          </a:prstGeom>
          <a:noFill/>
          <a:ln w="25400">
            <a:solidFill>
              <a:srgbClr val="F04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-2556792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-3298592" y="30799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!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-1764704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2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4" r:id="rId4"/>
    <p:sldLayoutId id="2147483665" r:id="rId5"/>
    <p:sldLayoutId id="2147483666" r:id="rId6"/>
    <p:sldLayoutId id="2147483651" r:id="rId7"/>
    <p:sldLayoutId id="2147483668" r:id="rId8"/>
    <p:sldLayoutId id="2147483667" r:id="rId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24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55600" indent="-35560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34925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41400" indent="-32385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81870\Desktop\Project Winterfell\EY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76" y="6448728"/>
            <a:ext cx="342000" cy="2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0075" cy="790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1288"/>
            <a:ext cx="8220075" cy="4503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Body text – Arial 24 point</a:t>
            </a:r>
          </a:p>
          <a:p>
            <a:pPr lvl="1"/>
            <a:r>
              <a:rPr lang="en-US" dirty="0" smtClean="0"/>
              <a:t>Heading – Arial 24 point bold</a:t>
            </a:r>
          </a:p>
          <a:p>
            <a:pPr lvl="2"/>
            <a:r>
              <a:rPr lang="en-US" dirty="0" smtClean="0"/>
              <a:t>Bullet 1 – Arial 24 point</a:t>
            </a:r>
          </a:p>
          <a:p>
            <a:pPr lvl="3"/>
            <a:r>
              <a:rPr lang="en-US" dirty="0" smtClean="0"/>
              <a:t>Bullet 2 – Arial 20 point</a:t>
            </a:r>
          </a:p>
          <a:p>
            <a:pPr lvl="4"/>
            <a:r>
              <a:rPr lang="en-US" dirty="0" smtClean="0"/>
              <a:t>Bullet 3 – Arial 18 point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4448" y="6432719"/>
            <a:ext cx="1477328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7FD3DB2-062B-4774-8247-6BF256AC8098}" type="datetime4">
              <a:rPr lang="en-GB" smtClean="0"/>
              <a:pPr/>
              <a:t>27 January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375" y="6432719"/>
            <a:ext cx="3384550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[Presentation title]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432719"/>
            <a:ext cx="744537" cy="159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Page </a:t>
            </a:r>
            <a:fld id="{E5A1EDF7-6110-42C0-A4FC-CB56AF1E2F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468313" y="6230938"/>
            <a:ext cx="8205787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468313" y="185738"/>
            <a:ext cx="820578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468313" y="1052736"/>
            <a:ext cx="820578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2338" r="87690" b="86318"/>
          <a:stretch/>
        </p:blipFill>
        <p:spPr bwMode="auto">
          <a:xfrm>
            <a:off x="-2471365" y="1413570"/>
            <a:ext cx="2264229" cy="97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-3348880" y="44624"/>
            <a:ext cx="3181771" cy="1224000"/>
          </a:xfrm>
          <a:prstGeom prst="rect">
            <a:avLst/>
          </a:prstGeom>
          <a:solidFill>
            <a:srgbClr val="FFE87F"/>
          </a:solidFill>
        </p:spPr>
        <p:txBody>
          <a:bodyPr wrap="square" lIns="36000" tIns="36576" rIns="36000" bIns="36000" rtlCol="0">
            <a:no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  <a:buClr>
                <a:schemeClr val="accent2"/>
              </a:buClr>
              <a:buSzPct val="70000"/>
            </a:pPr>
            <a:r>
              <a:rPr lang="en-US" sz="1200" b="1" dirty="0" smtClean="0">
                <a:solidFill>
                  <a:schemeClr val="accent1"/>
                </a:solidFill>
              </a:rPr>
              <a:t>About color themes</a:t>
            </a:r>
          </a:p>
          <a:p>
            <a:pPr marL="347663">
              <a:lnSpc>
                <a:spcPct val="100000"/>
              </a:lnSpc>
              <a:spcAft>
                <a:spcPts val="200"/>
              </a:spcAft>
              <a:buSzPct val="100000"/>
            </a:pPr>
            <a:r>
              <a:rPr lang="en-US" sz="1000" b="1" dirty="0" smtClean="0">
                <a:solidFill>
                  <a:schemeClr val="accent1"/>
                </a:solidFill>
              </a:rPr>
              <a:t>Choose the appropriate design theme</a:t>
            </a:r>
            <a:r>
              <a:rPr lang="en-US" sz="1000" b="1" baseline="0" dirty="0" smtClean="0">
                <a:solidFill>
                  <a:schemeClr val="accent1"/>
                </a:solidFill>
              </a:rPr>
              <a:t> </a:t>
            </a:r>
            <a:r>
              <a:rPr lang="en-US" sz="1000" b="1" dirty="0" smtClean="0">
                <a:solidFill>
                  <a:schemeClr val="accent1"/>
                </a:solidFill>
              </a:rPr>
              <a:t>for your presentation. </a:t>
            </a:r>
            <a:r>
              <a:rPr lang="en-US" sz="1000" dirty="0" smtClean="0">
                <a:solidFill>
                  <a:schemeClr val="accent1"/>
                </a:solidFill>
              </a:rPr>
              <a:t>The first two options on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the design tab are correct EY themes, these two are the only ones that should</a:t>
            </a:r>
            <a:r>
              <a:rPr lang="en-US" sz="1000" baseline="0" dirty="0" smtClean="0">
                <a:solidFill>
                  <a:schemeClr val="accent1"/>
                </a:solidFill>
              </a:rPr>
              <a:t> be used</a:t>
            </a:r>
            <a:r>
              <a:rPr lang="en-US" sz="1000" dirty="0" smtClean="0">
                <a:solidFill>
                  <a:schemeClr val="accent1"/>
                </a:solidFill>
              </a:rPr>
              <a:t>. (1) dark backgrounds for onscreen; (2) light</a:t>
            </a:r>
            <a:r>
              <a:rPr lang="en-US" sz="1000" baseline="0" dirty="0" smtClean="0">
                <a:solidFill>
                  <a:schemeClr val="accent1"/>
                </a:solidFill>
              </a:rPr>
              <a:t> </a:t>
            </a:r>
            <a:r>
              <a:rPr lang="en-US" sz="1000" dirty="0" smtClean="0">
                <a:solidFill>
                  <a:schemeClr val="accent1"/>
                </a:solidFill>
              </a:rPr>
              <a:t>backgrounds for handouts.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-2484784" y="1648346"/>
            <a:ext cx="1525587" cy="684076"/>
          </a:xfrm>
          <a:prstGeom prst="rect">
            <a:avLst/>
          </a:prstGeom>
          <a:noFill/>
          <a:ln w="25400">
            <a:solidFill>
              <a:srgbClr val="F04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2556792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-3298592" y="30799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!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-1764704" y="1540334"/>
            <a:ext cx="237744" cy="237744"/>
          </a:xfrm>
          <a:prstGeom prst="ellipse">
            <a:avLst/>
          </a:prstGeom>
          <a:solidFill>
            <a:srgbClr val="F04C3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2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85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24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55600" indent="-35560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33020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35050" indent="-317500" algn="l" defTabSz="914400" rtl="0" eaLnBrk="1" latinLnBrk="0" hangingPunct="1">
        <a:spcBef>
          <a:spcPts val="600"/>
        </a:spcBef>
        <a:buClr>
          <a:schemeClr val="accent2"/>
        </a:buClr>
        <a:buSzPct val="70000"/>
        <a:buFont typeface="Arial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text styles</a:t>
            </a:r>
          </a:p>
          <a:p>
            <a:pPr lvl="1"/>
            <a:r>
              <a:rPr lang="ga-IE" altLang="en-US" smtClean="0"/>
              <a:t>Second level</a:t>
            </a:r>
          </a:p>
          <a:p>
            <a:pPr lvl="2"/>
            <a:r>
              <a:rPr lang="ga-IE" altLang="en-US" smtClean="0"/>
              <a:t>Third level</a:t>
            </a:r>
          </a:p>
          <a:p>
            <a:pPr lvl="3"/>
            <a:r>
              <a:rPr lang="ga-IE" altLang="en-US" smtClean="0"/>
              <a:t>Fourth level</a:t>
            </a:r>
          </a:p>
          <a:p>
            <a:pPr lvl="4"/>
            <a:r>
              <a:rPr lang="ga-IE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4465DC-9B9B-485B-A3C6-8E577A56E06A}" type="datetimeFigureOut">
              <a:rPr lang="en-US" altLang="en-US">
                <a:ea typeface="ヒラギノ角ゴ Pro W3" pitchFamily="122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1/27/2016</a:t>
            </a:fld>
            <a:endParaRPr lang="en-US" altLang="en-US">
              <a:ea typeface="ヒラギノ角ゴ Pro W3" pitchFamily="12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BEA1A6A-4B5E-4365-9B8B-94286BA40474}" type="slidenum">
              <a:rPr lang="en-US" altLang="en-US">
                <a:ea typeface="ヒラギノ角ゴ Pro W3" pitchFamily="122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ヒラギノ角ゴ Pro W3" pitchFamily="122" charset="-128"/>
            </a:endParaRPr>
          </a:p>
        </p:txBody>
      </p:sp>
      <p:pic>
        <p:nvPicPr>
          <p:cNvPr id="1031" name="Picture 7" descr="section-screen300dpi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13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footer-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805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I-symbol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0"/>
            <a:ext cx="164465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61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solidFill>
            <a:srgbClr val="00ABE2"/>
          </a:solidFill>
          <a:latin typeface="Arial Narrow Bold"/>
          <a:ea typeface="ヒラギノ角ゴ Pro W3" charset="0"/>
          <a:cs typeface="Arial Narrow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  <a:cs typeface="Arial Narrow Bold" pitchFamily="122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  <a:cs typeface="Arial Narrow Bold" pitchFamily="122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  <a:cs typeface="Arial Narrow Bold" pitchFamily="122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  <a:cs typeface="Arial Narrow Bold" pitchFamily="122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00ABE2"/>
          </a:solidFill>
          <a:latin typeface="Arial Narrow Bold" charset="0"/>
          <a:ea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F1A9F6-89D2-5246-A080-431BB3D29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203F28-1B1F-534F-BB84-634DA4517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5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35B2C2-60CC-49AC-9E0B-E3166EE760E4}" type="datetimeFigureOut">
              <a:rPr lang="en-US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A9FC4-748D-44FC-B082-80E6A3FD1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50" y="333375"/>
            <a:ext cx="8496300" cy="6264275"/>
          </a:xfrm>
          <a:prstGeom prst="rect">
            <a:avLst/>
          </a:prstGeom>
          <a:solidFill>
            <a:srgbClr val="009F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xtLst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ea typeface="+mj-ea"/>
              </a:rPr>
              <a:t>YOLSUZLUK ALGI ENDEKSİ </a:t>
            </a:r>
            <a:r>
              <a:rPr lang="en-US" dirty="0" smtClean="0">
                <a:ea typeface="+mj-ea"/>
              </a:rPr>
              <a:t>2015</a:t>
            </a:r>
            <a:endParaRPr lang="en-US" dirty="0">
              <a:ea typeface="+mj-ea"/>
            </a:endParaRPr>
          </a:p>
        </p:txBody>
      </p:sp>
      <p:sp>
        <p:nvSpPr>
          <p:cNvPr id="10244" name="Subtitle 2"/>
          <p:cNvSpPr>
            <a:spLocks noGrp="1"/>
          </p:cNvSpPr>
          <p:nvPr>
            <p:ph type="subTitle" idx="1"/>
          </p:nvPr>
        </p:nvSpPr>
        <p:spPr>
          <a:xfrm>
            <a:off x="685800" y="4221088"/>
            <a:ext cx="7543800" cy="286340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en-US" cap="none" dirty="0" smtClean="0">
                <a:latin typeface="Arial Narrow" pitchFamily="34" charset="0"/>
                <a:ea typeface="ヒラギノ角ゴ Pro W3" pitchFamily="122" charset="-128"/>
              </a:rPr>
              <a:t>Dünya Genelinde 168 ülke/bölgede kamu hizmetlerine ilişkin yolsuzluk algı düzeyine bakılmıştır.</a:t>
            </a:r>
            <a:r>
              <a:rPr lang="tr-TR" sz="2400" cap="none" dirty="0" smtClean="0"/>
              <a:t> 11 farklı uluslararası kurumun 12 farklı araştırmasının bulguları incelenerek hazırlanan yolsuzluk algı endeksi, uzmanlar ve iş dünyasının kamu sektörüne ilişkin yolsuzluk algılarını yansıtıyor.</a:t>
            </a:r>
            <a:endParaRPr lang="en-US" altLang="en-US" sz="2400" cap="none" dirty="0" smtClean="0">
              <a:latin typeface="Arial Narrow" pitchFamily="34" charset="0"/>
              <a:ea typeface="ヒラギノ角ゴ Pro W3" pitchFamily="122" charset="-128"/>
            </a:endParaRPr>
          </a:p>
          <a:p>
            <a:pPr eaLnBrk="1" hangingPunct="1">
              <a:spcBef>
                <a:spcPct val="0"/>
              </a:spcBef>
            </a:pPr>
            <a:endParaRPr lang="tr-TR" altLang="en-US" cap="none" dirty="0" smtClean="0">
              <a:latin typeface="Arial Narrow" pitchFamily="34" charset="0"/>
              <a:ea typeface="ヒラギノ角ゴ Pro W3" pitchFamily="122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cap="none" dirty="0" smtClean="0">
              <a:latin typeface="Arial Narrow" pitchFamily="34" charset="0"/>
              <a:ea typeface="ヒラギノ角ゴ Pro W3" pitchFamily="122" charset="-128"/>
            </a:endParaRPr>
          </a:p>
        </p:txBody>
      </p:sp>
      <p:pic>
        <p:nvPicPr>
          <p:cNvPr id="6" name="Picture 5" descr="ti-A3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620688"/>
            <a:ext cx="2592288" cy="61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55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En FAZLA YÜKSELİŞ GÖSTEREN ÜLKELER</a:t>
            </a:r>
            <a:endParaRPr lang="tr-TR" sz="2400" dirty="0"/>
          </a:p>
        </p:txBody>
      </p:sp>
      <p:sp>
        <p:nvSpPr>
          <p:cNvPr id="9" name="Oval 8"/>
          <p:cNvSpPr/>
          <p:nvPr/>
        </p:nvSpPr>
        <p:spPr>
          <a:xfrm>
            <a:off x="179512" y="2276872"/>
            <a:ext cx="1728192" cy="1728192"/>
          </a:xfrm>
          <a:prstGeom prst="ellipse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 rot="10800000">
            <a:off x="971600" y="3356992"/>
            <a:ext cx="144016" cy="648072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şağı Ok 10"/>
          <p:cNvSpPr/>
          <p:nvPr/>
        </p:nvSpPr>
        <p:spPr>
          <a:xfrm rot="10800000">
            <a:off x="2843808" y="3356992"/>
            <a:ext cx="144016" cy="648072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2051720" y="2276872"/>
            <a:ext cx="1728192" cy="1728192"/>
          </a:xfrm>
          <a:prstGeom prst="ellipse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12"/>
          <p:cNvSpPr/>
          <p:nvPr/>
        </p:nvSpPr>
        <p:spPr>
          <a:xfrm rot="10800000">
            <a:off x="4716016" y="3356992"/>
            <a:ext cx="144016" cy="648072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3923928" y="2276872"/>
            <a:ext cx="1728192" cy="1728192"/>
          </a:xfrm>
          <a:prstGeom prst="ellipse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5796136" y="2420888"/>
            <a:ext cx="1440160" cy="1440160"/>
          </a:xfrm>
          <a:prstGeom prst="ellipse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7380312" y="2420888"/>
            <a:ext cx="1440160" cy="1440160"/>
          </a:xfrm>
          <a:prstGeom prst="ellipse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şağı Ok 16"/>
          <p:cNvSpPr/>
          <p:nvPr/>
        </p:nvSpPr>
        <p:spPr>
          <a:xfrm rot="10800000">
            <a:off x="8028384" y="3212976"/>
            <a:ext cx="144016" cy="648072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şağı Ok 17"/>
          <p:cNvSpPr/>
          <p:nvPr/>
        </p:nvSpPr>
        <p:spPr>
          <a:xfrm rot="10800000">
            <a:off x="6444208" y="3212976"/>
            <a:ext cx="144016" cy="648072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539552" y="17728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Kuveyt</a:t>
            </a:r>
            <a:endParaRPr lang="tr-TR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2051720" y="16288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Çek Cumhuriyeti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4067944" y="18448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Macaristan</a:t>
            </a:r>
            <a:endParaRPr lang="tr-TR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6012160" y="20515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Ürdün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7596336" y="20515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Namibya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827584" y="263691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 smtClean="0">
                <a:solidFill>
                  <a:srgbClr val="000000"/>
                </a:solidFill>
              </a:rPr>
              <a:t>5</a:t>
            </a:r>
            <a:endParaRPr lang="tr-TR" sz="3000" dirty="0">
              <a:solidFill>
                <a:srgbClr val="000000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2699792" y="26369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4572000" y="26369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000000"/>
                </a:solidFill>
              </a:rPr>
              <a:t>5</a:t>
            </a:r>
            <a:endParaRPr lang="tr-TR" sz="2800" dirty="0">
              <a:solidFill>
                <a:srgbClr val="000000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6300192" y="27089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000000"/>
                </a:solidFill>
              </a:rPr>
              <a:t>4</a:t>
            </a:r>
            <a:endParaRPr lang="tr-TR" sz="2800" dirty="0">
              <a:solidFill>
                <a:srgbClr val="000000"/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7884368" y="27089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000000"/>
                </a:solidFill>
              </a:rPr>
              <a:t>4</a:t>
            </a:r>
            <a:endParaRPr lang="tr-T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0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500" dirty="0" smtClean="0"/>
              <a:t>En FAZLA DÜŞÜŞ GÖSTEREN ÜLKELER</a:t>
            </a:r>
            <a:endParaRPr lang="tr-TR" sz="2500" dirty="0"/>
          </a:p>
        </p:txBody>
      </p:sp>
      <p:sp>
        <p:nvSpPr>
          <p:cNvPr id="9" name="Oval 8"/>
          <p:cNvSpPr/>
          <p:nvPr/>
        </p:nvSpPr>
        <p:spPr>
          <a:xfrm>
            <a:off x="179512" y="2276872"/>
            <a:ext cx="1728192" cy="1728192"/>
          </a:xfrm>
          <a:prstGeom prst="ellipse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971600" y="2276872"/>
            <a:ext cx="144016" cy="648072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şağı Ok 10"/>
          <p:cNvSpPr/>
          <p:nvPr/>
        </p:nvSpPr>
        <p:spPr>
          <a:xfrm>
            <a:off x="2699792" y="2492896"/>
            <a:ext cx="144016" cy="648072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2123728" y="2492896"/>
            <a:ext cx="1296144" cy="1296144"/>
          </a:xfrm>
          <a:prstGeom prst="ellipse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12"/>
          <p:cNvSpPr/>
          <p:nvPr/>
        </p:nvSpPr>
        <p:spPr>
          <a:xfrm>
            <a:off x="4427984" y="2492896"/>
            <a:ext cx="144016" cy="648072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3851920" y="2492896"/>
            <a:ext cx="1296144" cy="1296144"/>
          </a:xfrm>
          <a:prstGeom prst="ellipse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5436096" y="2492896"/>
            <a:ext cx="1296144" cy="1296144"/>
          </a:xfrm>
          <a:prstGeom prst="ellipse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7092280" y="2492896"/>
            <a:ext cx="1296144" cy="1296144"/>
          </a:xfrm>
          <a:prstGeom prst="ellipse">
            <a:avLst/>
          </a:prstGeom>
          <a:noFill/>
          <a:ln w="444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şağı Ok 16"/>
          <p:cNvSpPr/>
          <p:nvPr/>
        </p:nvSpPr>
        <p:spPr>
          <a:xfrm>
            <a:off x="7668344" y="2492896"/>
            <a:ext cx="144016" cy="648072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şağı Ok 17"/>
          <p:cNvSpPr/>
          <p:nvPr/>
        </p:nvSpPr>
        <p:spPr>
          <a:xfrm>
            <a:off x="6012160" y="2492896"/>
            <a:ext cx="144016" cy="648072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539552" y="19168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Brezilya</a:t>
            </a:r>
            <a:endParaRPr lang="tr-TR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2483768" y="20515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Şili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3707904" y="20608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Macaristan</a:t>
            </a:r>
            <a:endParaRPr lang="tr-TR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580112" y="20515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Angola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7236296" y="20515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Türkiye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827584" y="3140968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 smtClean="0">
                <a:solidFill>
                  <a:srgbClr val="000000"/>
                </a:solidFill>
              </a:rPr>
              <a:t>5</a:t>
            </a:r>
            <a:endParaRPr lang="tr-TR" sz="3000" dirty="0">
              <a:solidFill>
                <a:srgbClr val="000000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2555776" y="32129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000000"/>
                </a:solidFill>
              </a:rPr>
              <a:t>3</a:t>
            </a:r>
            <a:endParaRPr lang="tr-TR" sz="2800" dirty="0">
              <a:solidFill>
                <a:srgbClr val="000000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4283968" y="32129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000000"/>
                </a:solidFill>
              </a:rPr>
              <a:t>3</a:t>
            </a:r>
            <a:endParaRPr lang="tr-TR" sz="2800" dirty="0">
              <a:solidFill>
                <a:srgbClr val="000000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5868144" y="32129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000000"/>
                </a:solidFill>
              </a:rPr>
              <a:t>3</a:t>
            </a:r>
            <a:endParaRPr lang="tr-TR" sz="2800" dirty="0">
              <a:solidFill>
                <a:srgbClr val="000000"/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7571334" y="32129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000000"/>
                </a:solidFill>
              </a:rPr>
              <a:t>3</a:t>
            </a:r>
            <a:endParaRPr lang="tr-T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2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1494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9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740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48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/>
          <p:cNvSpPr>
            <a:spLocks noGrp="1"/>
          </p:cNvSpPr>
          <p:nvPr>
            <p:ph type="pic" idx="16"/>
          </p:nvPr>
        </p:nvSpPr>
        <p:spPr/>
      </p:sp>
      <p:sp>
        <p:nvSpPr>
          <p:cNvPr id="3" name="Metin Yer Tutucusu 2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532374"/>
              </p:ext>
            </p:extLst>
          </p:nvPr>
        </p:nvGraphicFramePr>
        <p:xfrm>
          <a:off x="251520" y="906660"/>
          <a:ext cx="8562568" cy="5476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6408418" imgH="4099464" progId="AcroExch.Document.11">
                  <p:embed/>
                </p:oleObj>
              </mc:Choice>
              <mc:Fallback>
                <p:oleObj name="Acrobat Document" r:id="rId3" imgW="6408418" imgH="40994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906660"/>
                        <a:ext cx="8562568" cy="5476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27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20"/>
          </p:nvPr>
        </p:nvSpPr>
        <p:spPr>
          <a:xfrm>
            <a:off x="540000" y="2133600"/>
            <a:ext cx="8208464" cy="3022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Türkiye, 19 Doğu Avrupa &amp; Orta Asya ülkesi arasında Makedonya ile birlikte 3. sırada yer alıyor. 19 G20 ülkesi arasında Türkiye 10. sıradan 12. sıraya geriledi.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 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sıralamada, kurumsallaşmış köklü demokrasilere sahip olmayan ya da otoriter rejimlerle yönetilen Umman, Gana, Kuveyt, Malezya, Namibya, Ruanda, Birleşik Arap Emirlikleri, Bahreyn ve Suudi Arabistan gibi ülkelerin gerisinde kalmıştır.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uluslararası verilerin Türkiye’ye yapılan ekonomik yatırımlar açısından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olumsuz anlamda etkisinin 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sürmeye devam edeceği düşünülmektedir. Bu bağlamda her geçen yıl 2001 krizinde ve sonrasında alınan puanlara yaklaşan bir düşüş sergilenmesi düşündürücüdür.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78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/>
          <p:cNvSpPr>
            <a:spLocks noGrp="1"/>
          </p:cNvSpPr>
          <p:nvPr>
            <p:ph type="pic" idx="16"/>
          </p:nvPr>
        </p:nvSpPr>
        <p:spPr/>
      </p:sp>
      <p:sp>
        <p:nvSpPr>
          <p:cNvPr id="3" name="Metin Yer Tutucusu 2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11811"/>
              </p:ext>
            </p:extLst>
          </p:nvPr>
        </p:nvGraphicFramePr>
        <p:xfrm>
          <a:off x="395536" y="980728"/>
          <a:ext cx="8483809" cy="542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crobat Document" r:id="rId3" imgW="6408418" imgH="4099464" progId="AcroExch.Document.11">
                  <p:embed/>
                </p:oleObj>
              </mc:Choice>
              <mc:Fallback>
                <p:oleObj name="Acrobat Document" r:id="rId3" imgW="6408418" imgH="40994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980728"/>
                        <a:ext cx="8483809" cy="5426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4165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/>
          <p:cNvSpPr>
            <a:spLocks noGrp="1"/>
          </p:cNvSpPr>
          <p:nvPr>
            <p:ph type="pic" idx="16"/>
          </p:nvPr>
        </p:nvSpPr>
        <p:spPr/>
      </p:sp>
      <p:sp>
        <p:nvSpPr>
          <p:cNvPr id="3" name="Metin Yer Tutucusu 2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657948" cy="4712966"/>
          </a:xfrm>
        </p:spPr>
      </p:pic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985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/>
          <p:cNvSpPr>
            <a:spLocks noGrp="1"/>
          </p:cNvSpPr>
          <p:nvPr>
            <p:ph type="pic" idx="16"/>
          </p:nvPr>
        </p:nvSpPr>
        <p:spPr/>
      </p:sp>
      <p:sp>
        <p:nvSpPr>
          <p:cNvPr id="3" name="Metin Yer Tutucusu 2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78579"/>
            <a:ext cx="7225900" cy="4967804"/>
          </a:xfrm>
        </p:spPr>
      </p:pic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57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-A3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620688"/>
            <a:ext cx="2592288" cy="61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606278" y="1684735"/>
            <a:ext cx="611028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kern="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201</a:t>
            </a:r>
            <a:r>
              <a:rPr lang="tr-TR" altLang="en-US" sz="1800" kern="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5</a:t>
            </a:r>
            <a:r>
              <a:rPr lang="en-US" altLang="en-US" sz="1800" kern="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800" kern="0" dirty="0" err="1">
                <a:solidFill>
                  <a:srgbClr val="FFFFFF"/>
                </a:solidFill>
                <a:latin typeface="Arial Narrow" panose="020B0606020202030204" pitchFamily="34" charset="0"/>
              </a:rPr>
              <a:t>Yolsuzluk</a:t>
            </a:r>
            <a:r>
              <a:rPr lang="en-US" altLang="en-US" sz="18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800" kern="0" dirty="0" err="1">
                <a:solidFill>
                  <a:srgbClr val="FFFFFF"/>
                </a:solidFill>
                <a:latin typeface="Arial Narrow" panose="020B0606020202030204" pitchFamily="34" charset="0"/>
              </a:rPr>
              <a:t>Algı</a:t>
            </a:r>
            <a:r>
              <a:rPr lang="en-US" altLang="en-US" sz="18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800" kern="0" dirty="0" err="1">
                <a:solidFill>
                  <a:srgbClr val="FFFFFF"/>
                </a:solidFill>
                <a:latin typeface="Arial Narrow" panose="020B0606020202030204" pitchFamily="34" charset="0"/>
              </a:rPr>
              <a:t>Endeksi</a:t>
            </a:r>
            <a:r>
              <a:rPr lang="en-US" altLang="en-US" sz="18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800" kern="0" dirty="0" err="1">
                <a:solidFill>
                  <a:srgbClr val="FFFFFF"/>
                </a:solidFill>
                <a:latin typeface="Arial Narrow" panose="020B0606020202030204" pitchFamily="34" charset="0"/>
              </a:rPr>
              <a:t>Sonuçları</a:t>
            </a:r>
            <a:r>
              <a:rPr lang="en-US" altLang="en-US" sz="18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1800" kern="0" dirty="0" err="1">
                <a:solidFill>
                  <a:srgbClr val="FFFFFF"/>
                </a:solidFill>
                <a:latin typeface="Arial Narrow" panose="020B0606020202030204" pitchFamily="34" charset="0"/>
              </a:rPr>
              <a:t>ve</a:t>
            </a:r>
            <a:endParaRPr lang="en-US" altLang="en-US" sz="18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kern="0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Türkiye</a:t>
            </a:r>
            <a:r>
              <a:rPr lang="en-US" altLang="en-US" sz="1800" kern="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’</a:t>
            </a:r>
            <a:r>
              <a:rPr lang="tr-TR" altLang="en-US" sz="1800" kern="0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nin</a:t>
            </a:r>
            <a:r>
              <a:rPr lang="tr-TR" altLang="en-US" sz="1800" kern="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Yeri</a:t>
            </a:r>
            <a:endParaRPr lang="en-US" altLang="en-US" sz="18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Basın </a:t>
            </a:r>
            <a:r>
              <a:rPr lang="en-US" altLang="en-US" sz="1800" kern="0" dirty="0" err="1">
                <a:solidFill>
                  <a:srgbClr val="FFFFFF"/>
                </a:solidFill>
                <a:latin typeface="Arial Narrow" panose="020B0606020202030204" pitchFamily="34" charset="0"/>
              </a:rPr>
              <a:t>Toplantısı</a:t>
            </a:r>
            <a:r>
              <a:rPr lang="en-US" altLang="en-US" sz="27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/>
            </a:r>
            <a:br>
              <a:rPr lang="en-US" altLang="en-US" sz="2700" kern="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tr-TR" altLang="en-US" sz="1050" kern="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27 Ocak </a:t>
            </a:r>
            <a:r>
              <a:rPr lang="tr-TR" altLang="en-US" sz="1050" kern="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2016</a:t>
            </a:r>
            <a:r>
              <a:rPr lang="en-US" altLang="en-US" sz="1050" kern="0" dirty="0">
                <a:solidFill>
                  <a:srgbClr val="FFFFFF"/>
                </a:solidFill>
                <a:latin typeface="Arial Narrow" panose="020B0606020202030204" pitchFamily="34" charset="0"/>
              </a:rPr>
              <a:t/>
            </a:r>
            <a:br>
              <a:rPr lang="en-US" altLang="en-US" sz="1050" kern="0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endParaRPr lang="en-US" altLang="en-US" sz="105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44" y="4326732"/>
            <a:ext cx="3242072" cy="13513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102894" y="3270648"/>
            <a:ext cx="330731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50" kern="0" dirty="0">
                <a:solidFill>
                  <a:schemeClr val="bg1"/>
                </a:solidFill>
                <a:latin typeface="Arial Narrow" panose="020B0606020202030204" pitchFamily="34" charset="0"/>
              </a:rPr>
              <a:t>TEŞEKKÜRLER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 rotWithShape="1">
          <a:blip r:embed="rId4"/>
          <a:srcRect l="832" t="2266" r="73994" b="58918"/>
          <a:stretch/>
        </p:blipFill>
        <p:spPr>
          <a:xfrm>
            <a:off x="611560" y="1844824"/>
            <a:ext cx="2299063" cy="2386149"/>
          </a:xfrm>
          <a:prstGeom prst="rect">
            <a:avLst/>
          </a:prstGeom>
          <a:solidFill>
            <a:srgbClr val="29211A"/>
          </a:solidFill>
        </p:spPr>
      </p:pic>
    </p:spTree>
    <p:extLst>
      <p:ext uri="{BB962C8B-B14F-4D97-AF65-F5344CB8AC3E}">
        <p14:creationId xmlns:p14="http://schemas.microsoft.com/office/powerpoint/2010/main" val="367611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idx="2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CPI 2015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0" y="940986"/>
            <a:ext cx="9144000" cy="47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1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559831" cy="5922394"/>
          </a:xfrm>
        </p:spPr>
      </p:pic>
    </p:spTree>
    <p:extLst>
      <p:ext uri="{BB962C8B-B14F-4D97-AF65-F5344CB8AC3E}">
        <p14:creationId xmlns:p14="http://schemas.microsoft.com/office/powerpoint/2010/main" val="222518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Placeholder 9" descr="grey-ti.png"/>
          <p:cNvPicPr>
            <a:picLocks noGrp="1" noChangeAspect="1"/>
          </p:cNvPicPr>
          <p:nvPr>
            <p:ph type="pic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r="1158"/>
          <a:stretch>
            <a:fillRect/>
          </a:stretch>
        </p:blipFill>
        <p:spPr bwMode="auto">
          <a:xfrm>
            <a:off x="539750" y="1651000"/>
            <a:ext cx="8058150" cy="387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750" y="571500"/>
            <a:ext cx="6337300" cy="795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ea typeface="+mj-ea"/>
              </a:rPr>
              <a:t>cpı</a:t>
            </a:r>
            <a:r>
              <a:rPr lang="en-US" dirty="0" smtClean="0">
                <a:ea typeface="+mj-ea"/>
              </a:rPr>
              <a:t> 2015: </a:t>
            </a:r>
            <a:r>
              <a:rPr lang="tr-TR" dirty="0" smtClean="0">
                <a:ea typeface="+mj-ea"/>
              </a:rPr>
              <a:t>ÜST SIRALAR</a:t>
            </a:r>
            <a:endParaRPr lang="en-US" dirty="0">
              <a:ea typeface="+mj-e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539750" y="5613400"/>
            <a:ext cx="8121650" cy="609600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en-US" dirty="0" smtClean="0">
                <a:solidFill>
                  <a:schemeClr val="bg2">
                    <a:lumMod val="25000"/>
                  </a:schemeClr>
                </a:solidFill>
                <a:ea typeface="ヒラギノ角ゴ Pro W3" pitchFamily="122" charset="-128"/>
              </a:rPr>
              <a:t>Birinci sırada 91 puanla Danimarka bulunmaktadır. İlk sıralardaki ülkelerde kamu kurumlarında çalışanların tutumlarını belirleyen kurallara ve bilgi sistemlerine kapsamlı bir erişim olanağı bulunmaktadır. </a:t>
            </a:r>
            <a:endParaRPr lang="en-US" altLang="en-US" dirty="0" smtClean="0">
              <a:solidFill>
                <a:schemeClr val="bg2">
                  <a:lumMod val="25000"/>
                </a:schemeClr>
              </a:solidFill>
              <a:ea typeface="ヒラギノ角ゴ Pro W3" pitchFamily="122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927183"/>
              </p:ext>
            </p:extLst>
          </p:nvPr>
        </p:nvGraphicFramePr>
        <p:xfrm>
          <a:off x="467547" y="1412775"/>
          <a:ext cx="8136901" cy="28803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2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SIRALAMA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ÜLKE/BÖLGE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PUAN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DANİMARKA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91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FİNLANDİYA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90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İSVEÇ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89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YENİ ZELANDA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88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HOLLANDA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87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NORVEÇ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87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Dikdörtgen 9"/>
          <p:cNvSpPr/>
          <p:nvPr/>
        </p:nvSpPr>
        <p:spPr>
          <a:xfrm>
            <a:off x="467544" y="4293096"/>
            <a:ext cx="8136904" cy="1296144"/>
          </a:xfrm>
          <a:prstGeom prst="rect">
            <a:avLst/>
          </a:prstGeom>
          <a:solidFill>
            <a:srgbClr val="221E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t="39786" r="12422" b="32130"/>
          <a:stretch/>
        </p:blipFill>
        <p:spPr bwMode="auto">
          <a:xfrm>
            <a:off x="1619916" y="4725144"/>
            <a:ext cx="5904412" cy="482804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/>
        </p:spPr>
      </p:pic>
      <p:sp>
        <p:nvSpPr>
          <p:cNvPr id="12" name="Metin kutusu 11"/>
          <p:cNvSpPr txBox="1"/>
          <p:nvPr/>
        </p:nvSpPr>
        <p:spPr>
          <a:xfrm>
            <a:off x="576064" y="4721369"/>
            <a:ext cx="899592" cy="5078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tr-TR" sz="900" dirty="0" smtClean="0">
                <a:solidFill>
                  <a:schemeClr val="bg1"/>
                </a:solidFill>
              </a:rPr>
              <a:t>YÜKSEK YOLSUZLUK ALGISI</a:t>
            </a:r>
            <a:endParaRPr lang="tr-TR" sz="900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596336" y="4721369"/>
            <a:ext cx="864096" cy="5078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tr-TR" sz="900" dirty="0" smtClean="0">
                <a:solidFill>
                  <a:schemeClr val="bg1"/>
                </a:solidFill>
              </a:rPr>
              <a:t>DÜŞÜK YOLSUZLUK ALGISI</a:t>
            </a:r>
            <a:endParaRPr lang="tr-T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sıraları paylaşan ülkelere bakıldığında;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20"/>
          </p:nvPr>
        </p:nvSpPr>
        <p:spPr>
          <a:xfrm>
            <a:off x="540000" y="2133600"/>
            <a:ext cx="8208464" cy="3022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Basın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özgürlüğünün </a:t>
            </a: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kısıtlanmadığı,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Bütçeye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ilişkin verilerin halktan saklanmadığı ve halkın gelirlerin nereden gelip nelere harcandığını </a:t>
            </a: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denetleyebildiğini,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İktidarı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elinde tutan insanların </a:t>
            </a: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dürüstlük ilkesiyle hareket ettiğini,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Güçler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ayrılığı ilkesinin </a:t>
            </a: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uygulandığını,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Yargının bağımsız olduğunu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yurttaşların hukukun karşısında eşit olduğunu görüyoruz.</a:t>
            </a:r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25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Placeholder 9" descr="grey-ti.png"/>
          <p:cNvPicPr>
            <a:picLocks noGrp="1" noChangeAspect="1"/>
          </p:cNvPicPr>
          <p:nvPr>
            <p:ph type="pic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r="1158"/>
          <a:stretch>
            <a:fillRect/>
          </a:stretch>
        </p:blipFill>
        <p:spPr bwMode="auto">
          <a:xfrm>
            <a:off x="539750" y="1651000"/>
            <a:ext cx="8058150" cy="387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750" y="571500"/>
            <a:ext cx="6337300" cy="795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ea typeface="+mj-ea"/>
              </a:rPr>
              <a:t>cpı</a:t>
            </a:r>
            <a:r>
              <a:rPr lang="en-US" dirty="0" smtClean="0">
                <a:ea typeface="+mj-ea"/>
              </a:rPr>
              <a:t> 2015: </a:t>
            </a:r>
            <a:r>
              <a:rPr lang="tr-TR" dirty="0" smtClean="0">
                <a:ea typeface="+mj-ea"/>
              </a:rPr>
              <a:t>alt sıralar</a:t>
            </a:r>
            <a:endParaRPr lang="en-US" dirty="0">
              <a:ea typeface="+mj-ea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6" b="29222"/>
          <a:stretch>
            <a:fillRect/>
          </a:stretch>
        </p:blipFill>
        <p:spPr bwMode="auto">
          <a:xfrm>
            <a:off x="467546" y="4293096"/>
            <a:ext cx="81271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63490"/>
              </p:ext>
            </p:extLst>
          </p:nvPr>
        </p:nvGraphicFramePr>
        <p:xfrm>
          <a:off x="467546" y="1396999"/>
          <a:ext cx="8136902" cy="37235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4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1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SIRALAMA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ÜLKE/BÖLGE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PUAN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161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IRA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16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161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LİBYA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16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163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ANGOLA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15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163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GÜNEY SUDAN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15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165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SUDAN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166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AFGANİSTAN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167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KUZEY</a:t>
                      </a:r>
                      <a:r>
                        <a:rPr lang="tr-TR" sz="20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KORE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167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SOMALİ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467544" y="5085184"/>
            <a:ext cx="8136904" cy="1296144"/>
          </a:xfrm>
          <a:prstGeom prst="rect">
            <a:avLst/>
          </a:prstGeom>
          <a:solidFill>
            <a:srgbClr val="221E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t="39786" r="12422" b="32130"/>
          <a:stretch/>
        </p:blipFill>
        <p:spPr bwMode="auto">
          <a:xfrm>
            <a:off x="1619916" y="5517232"/>
            <a:ext cx="5904412" cy="482804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/>
        </p:spPr>
      </p:pic>
      <p:sp>
        <p:nvSpPr>
          <p:cNvPr id="11" name="Metin kutusu 10"/>
          <p:cNvSpPr txBox="1"/>
          <p:nvPr/>
        </p:nvSpPr>
        <p:spPr>
          <a:xfrm>
            <a:off x="576064" y="5513457"/>
            <a:ext cx="899592" cy="5078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tr-TR" sz="900" dirty="0" smtClean="0">
                <a:solidFill>
                  <a:schemeClr val="bg1"/>
                </a:solidFill>
              </a:rPr>
              <a:t>YÜKSEK YOLSUZLUK ALGISI</a:t>
            </a:r>
            <a:endParaRPr lang="tr-TR" sz="900" dirty="0">
              <a:solidFill>
                <a:schemeClr val="bg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596336" y="5513457"/>
            <a:ext cx="864096" cy="5078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tr-TR" sz="900" dirty="0" smtClean="0">
                <a:solidFill>
                  <a:schemeClr val="bg1"/>
                </a:solidFill>
              </a:rPr>
              <a:t>DÜŞÜK YOLSUZLUK ALGISI</a:t>
            </a:r>
            <a:endParaRPr lang="tr-T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7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sıralardaki ülkelere bakıldığında; </a:t>
            </a:r>
          </a:p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20"/>
          </p:nvPr>
        </p:nvSpPr>
        <p:spPr>
          <a:xfrm>
            <a:off x="540000" y="2133600"/>
            <a:ext cx="8136456" cy="3022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Krizlerle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savaşlarla boğuşulan, yönetişim ilkelerinin uygulanmadığı, yargı </a:t>
            </a: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kurumlarının ve kolluk kuvvetlerinin yolsuzlukların üzerine gitme noktasında zayıf olduğu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basın/ifade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özgürlüğünün </a:t>
            </a: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kısıtlandığı göze çarpmaktadır.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Kamu kuruluşlarının </a:t>
            </a:r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yurttaşların gereksinimlerine yanıt veremediği bu ülkelerde rüşvetin yaygınlaştığı ve yolsuzlukların cezalandırılamadığı görülmektedir.</a:t>
            </a:r>
          </a:p>
          <a:p>
            <a:endParaRPr lang="tr-TR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56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20"/>
          </p:nvPr>
        </p:nvSpPr>
        <p:spPr>
          <a:xfrm>
            <a:off x="540000" y="2133600"/>
            <a:ext cx="8136456" cy="3022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olarak bakıldığında 2015 yılınd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yolsuzluk algısını iyileştiren ülkelerin sayısı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iyileştiremeyenlere göre daha fazla. </a:t>
            </a:r>
            <a:endPara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yıl değerlendirildiğinde en büyük düşüşü yaşayan ülkelerin Libya, Avustralya, Brezilya, İspanya ve Türkiye olduğu görülmektedir.</a:t>
            </a:r>
            <a:endParaRPr lang="tr-TR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43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/>
          <p:cNvSpPr>
            <a:spLocks noGrp="1"/>
          </p:cNvSpPr>
          <p:nvPr>
            <p:ph type="pic" idx="16"/>
          </p:nvPr>
        </p:nvSpPr>
        <p:spPr/>
      </p:sp>
      <p:sp>
        <p:nvSpPr>
          <p:cNvPr id="3" name="Metin Yer Tutucusu 2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CPI 2015: </a:t>
            </a:r>
            <a:r>
              <a:rPr lang="tr-TR" dirty="0" err="1" smtClean="0"/>
              <a:t>türkiye</a:t>
            </a:r>
            <a:endParaRPr lang="tr-TR" dirty="0"/>
          </a:p>
        </p:txBody>
      </p:sp>
      <p:graphicFrame>
        <p:nvGraphicFramePr>
          <p:cNvPr id="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32618"/>
              </p:ext>
            </p:extLst>
          </p:nvPr>
        </p:nvGraphicFramePr>
        <p:xfrm>
          <a:off x="467546" y="1396999"/>
          <a:ext cx="8136902" cy="33098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4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1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SIRALAMA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ÜLKE/BÖLGE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PUAN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66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SAO</a:t>
                      </a:r>
                      <a:r>
                        <a:rPr lang="tr-TR" sz="20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TOME VE PRİNCİPE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66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MAKEDONYA CUMHURİYETİ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66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TÜRKİYE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69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BULGARİSTAN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69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JAMAİKA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71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SIRBİSTAN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40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728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</a:t>
                      </a:r>
                      <a:r>
                        <a:rPr lang="tr-TR" sz="20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SALVADOR</a:t>
                      </a:r>
                      <a:endParaRPr lang="tr-TR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39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467544" y="4653136"/>
            <a:ext cx="8136904" cy="1296144"/>
          </a:xfrm>
          <a:prstGeom prst="rect">
            <a:avLst/>
          </a:prstGeom>
          <a:solidFill>
            <a:srgbClr val="221E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t="39786" r="12422" b="32130"/>
          <a:stretch/>
        </p:blipFill>
        <p:spPr bwMode="auto">
          <a:xfrm>
            <a:off x="1619916" y="5085184"/>
            <a:ext cx="5904412" cy="482804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/>
        </p:spPr>
      </p:pic>
      <p:sp>
        <p:nvSpPr>
          <p:cNvPr id="10" name="Metin kutusu 9"/>
          <p:cNvSpPr txBox="1"/>
          <p:nvPr/>
        </p:nvSpPr>
        <p:spPr>
          <a:xfrm>
            <a:off x="576064" y="5081409"/>
            <a:ext cx="899592" cy="5078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tr-TR" sz="900" dirty="0" smtClean="0">
                <a:solidFill>
                  <a:schemeClr val="bg1"/>
                </a:solidFill>
              </a:rPr>
              <a:t>YÜKSEK YOLSUZLUK ALGISI</a:t>
            </a:r>
            <a:endParaRPr lang="tr-TR" sz="900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596336" y="5081409"/>
            <a:ext cx="864096" cy="5078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tr-TR" sz="900" dirty="0" smtClean="0">
                <a:solidFill>
                  <a:schemeClr val="bg1"/>
                </a:solidFill>
              </a:rPr>
              <a:t>DÜŞÜK YOLSUZLUK ALGISI</a:t>
            </a:r>
            <a:endParaRPr lang="tr-T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43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32&quot;&gt;&lt;/object&gt;&lt;object type=&quot;2&quot; unique_id=&quot;10033&quot;&gt;&lt;object type=&quot;3&quot; unique_id=&quot;10034&quot;&gt;&lt;property id=&quot;20148&quot; value=&quot;5&quot;/&gt;&lt;property id=&quot;20300&quot; value=&quot;Slide 1&quot;/&gt;&lt;property id=&quot;20307&quot; value=&quot;256&quot;/&gt;&lt;/object&gt;&lt;object type=&quot;3&quot; unique_id=&quot;10035&quot;&gt;&lt;property id=&quot;20148&quot; value=&quot;5&quot;/&gt;&lt;property id=&quot;20300&quot; value=&quot;Slide 2 - &amp;quot;Agenda&amp;quot;&quot;/&gt;&lt;property id=&quot;20307&quot; value=&quot;258&quot;/&gt;&lt;/object&gt;&lt;object type=&quot;3&quot; unique_id=&quot;10036&quot;&gt;&lt;property id=&quot;20148&quot; value=&quot;5&quot;/&gt;&lt;property id=&quot;20300&quot; value=&quot;Slide 3 - &amp;quot;Text styles&amp;quot;&quot;/&gt;&lt;property id=&quot;20307&quot; value=&quot;259&quot;/&gt;&lt;/object&gt;&lt;object type=&quot;3&quot; unique_id=&quot;10037&quot;&gt;&lt;property id=&quot;20148&quot; value=&quot;5&quot;/&gt;&lt;property id=&quot;20300&quot; value=&quot;Slide 4 - &amp;quot;Divider (Pattern)&amp;quot;&quot;/&gt;&lt;property id=&quot;20307&quot; value=&quot;260&quot;/&gt;&lt;/object&gt;&lt;object type=&quot;3&quot; unique_id=&quot;10038&quot;&gt;&lt;property id=&quot;20148&quot; value=&quot;5&quot;/&gt;&lt;property id=&quot;20300&quot; value=&quot;Slide 5 - &amp;quot;Text and chart&amp;quot;&quot;/&gt;&lt;property id=&quot;20307&quot; value=&quot;261&quot;/&gt;&lt;/object&gt;&lt;object type=&quot;3&quot; unique_id=&quot;10039&quot;&gt;&lt;property id=&quot;20148&quot; value=&quot;5&quot;/&gt;&lt;property id=&quot;20300&quot; value=&quot;Slide 6 - &amp;quot;Table and text&amp;quot;&quot;/&gt;&lt;property id=&quot;20307&quot; value=&quot;265&quot;/&gt;&lt;/object&gt;&lt;object type=&quot;3&quot; unique_id=&quot;10040&quot;&gt;&lt;property id=&quot;20148&quot; value=&quot;5&quot;/&gt;&lt;property id=&quot;20300&quot; value=&quot;Slide 7 - &amp;quot;Text and table&amp;quot;&quot;/&gt;&lt;property id=&quot;20307&quot; value=&quot;266&quot;/&gt;&lt;/object&gt;&lt;object type=&quot;3&quot; unique_id=&quot;10041&quot;&gt;&lt;property id=&quot;20148&quot; value=&quot;5&quot;/&gt;&lt;property id=&quot;20300&quot; value=&quot;Slide 8 - &amp;quot;Thank you&amp;quot;&quot;/&gt;&lt;property id=&quot;20307&quot; value=&quot;267&quot;/&gt;&lt;/object&gt;&lt;/object&gt;&lt;/object&gt;&lt;/database&gt;"/>
</p:tagLst>
</file>

<file path=ppt/theme/theme1.xml><?xml version="1.0" encoding="utf-8"?>
<a:theme xmlns:a="http://schemas.openxmlformats.org/drawingml/2006/main" name="Dark background - Onscreen">
  <a:themeElements>
    <a:clrScheme name="EY Dark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FFFFF"/>
      </a:accent4>
      <a:accent5>
        <a:srgbClr val="00A3AE"/>
      </a:accent5>
      <a:accent6>
        <a:srgbClr val="C0C0C0"/>
      </a:accent6>
      <a:hlink>
        <a:srgbClr val="2C973E"/>
      </a:hlink>
      <a:folHlink>
        <a:srgbClr val="91278F"/>
      </a:folHlink>
    </a:clrScheme>
    <a:fontScheme name="EY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background - Onscreen">
  <a:themeElements>
    <a:clrScheme name="EY White">
      <a:dk1>
        <a:srgbClr val="333333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FFFFF"/>
      </a:accent4>
      <a:accent5>
        <a:srgbClr val="00A3AE"/>
      </a:accent5>
      <a:accent6>
        <a:srgbClr val="C0C0C0"/>
      </a:accent6>
      <a:hlink>
        <a:srgbClr val="2C973E"/>
      </a:hlink>
      <a:folHlink>
        <a:srgbClr val="91278F"/>
      </a:folHlink>
    </a:clrScheme>
    <a:fontScheme name="EY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Transparency International">
      <a:dk1>
        <a:sysClr val="windowText" lastClr="000000"/>
      </a:dk1>
      <a:lt1>
        <a:sysClr val="window" lastClr="FFFFFF"/>
      </a:lt1>
      <a:dk2>
        <a:srgbClr val="0B0D11"/>
      </a:dk2>
      <a:lt2>
        <a:srgbClr val="DDDEDD"/>
      </a:lt2>
      <a:accent1>
        <a:srgbClr val="BFBFBF"/>
      </a:accent1>
      <a:accent2>
        <a:srgbClr val="595959"/>
      </a:accent2>
      <a:accent3>
        <a:srgbClr val="4F7689"/>
      </a:accent3>
      <a:accent4>
        <a:srgbClr val="60BCDF"/>
      </a:accent4>
      <a:accent5>
        <a:srgbClr val="009FEE"/>
      </a:accent5>
      <a:accent6>
        <a:srgbClr val="0076B1"/>
      </a:accent6>
      <a:hlink>
        <a:srgbClr val="009FEE"/>
      </a:hlink>
      <a:folHlink>
        <a:srgbClr val="009F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i-presentation-template-2014">
  <a:themeElements>
    <a:clrScheme name="Transparency International">
      <a:dk1>
        <a:sysClr val="windowText" lastClr="000000"/>
      </a:dk1>
      <a:lt1>
        <a:sysClr val="window" lastClr="FFFFFF"/>
      </a:lt1>
      <a:dk2>
        <a:srgbClr val="0B0D11"/>
      </a:dk2>
      <a:lt2>
        <a:srgbClr val="DDDEDD"/>
      </a:lt2>
      <a:accent1>
        <a:srgbClr val="BFBFBF"/>
      </a:accent1>
      <a:accent2>
        <a:srgbClr val="595959"/>
      </a:accent2>
      <a:accent3>
        <a:srgbClr val="4F7689"/>
      </a:accent3>
      <a:accent4>
        <a:srgbClr val="60BCDF"/>
      </a:accent4>
      <a:accent5>
        <a:srgbClr val="009FEE"/>
      </a:accent5>
      <a:accent6>
        <a:srgbClr val="0076B1"/>
      </a:accent6>
      <a:hlink>
        <a:srgbClr val="009FEE"/>
      </a:hlink>
      <a:folHlink>
        <a:srgbClr val="009F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EY Printed">
      <a:dk1>
        <a:sysClr val="windowText" lastClr="000000"/>
      </a:dk1>
      <a:lt1>
        <a:srgbClr val="F2F2F2"/>
      </a:lt1>
      <a:dk2>
        <a:srgbClr val="000000"/>
      </a:dk2>
      <a:lt2>
        <a:srgbClr val="FFFFFF"/>
      </a:lt2>
      <a:accent1>
        <a:srgbClr val="7F7E82"/>
      </a:accent1>
      <a:accent2>
        <a:srgbClr val="FFE600"/>
      </a:accent2>
      <a:accent3>
        <a:srgbClr val="A5A4A7"/>
      </a:accent3>
      <a:accent4>
        <a:srgbClr val="CCCBCD"/>
      </a:accent4>
      <a:accent5>
        <a:srgbClr val="FFF27F"/>
      </a:accent5>
      <a:accent6>
        <a:srgbClr val="2C973E"/>
      </a:accent6>
      <a:hlink>
        <a:srgbClr val="336699"/>
      </a:hlink>
      <a:folHlink>
        <a:srgbClr val="7F7E82"/>
      </a:folHlink>
    </a:clrScheme>
    <a:fontScheme name="EY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EY Printe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7F7E82"/>
      </a:accent1>
      <a:accent2>
        <a:srgbClr val="FFE600"/>
      </a:accent2>
      <a:accent3>
        <a:srgbClr val="A5A4A7"/>
      </a:accent3>
      <a:accent4>
        <a:srgbClr val="CCCBCD"/>
      </a:accent4>
      <a:accent5>
        <a:srgbClr val="FFF27F"/>
      </a:accent5>
      <a:accent6>
        <a:srgbClr val="2C973E"/>
      </a:accent6>
      <a:hlink>
        <a:srgbClr val="336699"/>
      </a:hlink>
      <a:folHlink>
        <a:srgbClr val="7F7E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4F0630DEDCC14787ACE36F4C3F4DEF" ma:contentTypeVersion="2" ma:contentTypeDescription="Create a new document." ma:contentTypeScope="" ma:versionID="75a5a554896411f5b178032e343c43ff">
  <xsd:schema xmlns:xsd="http://www.w3.org/2001/XMLSchema" xmlns:xs="http://www.w3.org/2001/XMLSchema" xmlns:p="http://schemas.microsoft.com/office/2006/metadata/properties" xmlns:ns2="ea6ca616-3c50-46f2-8671-110ffa41d948" targetNamespace="http://schemas.microsoft.com/office/2006/metadata/properties" ma:root="true" ma:fieldsID="7c6a481f639c58f3114e6a3f0dd66361" ns2:_="">
    <xsd:import namespace="ea6ca616-3c50-46f2-8671-110ffa41d9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ca616-3c50-46f2-8671-110ffa41d9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801771-19B2-4361-8A4B-11C7DEE9D1A9}">
  <ds:schemaRefs>
    <ds:schemaRef ds:uri="http://purl.org/dc/elements/1.1/"/>
    <ds:schemaRef ds:uri="http://purl.org/dc/terms/"/>
    <ds:schemaRef ds:uri="ea6ca616-3c50-46f2-8671-110ffa41d948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D7E9B28-6E70-49BB-90CD-0EF2DFC00D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6ca616-3c50-46f2-8671-110ffa41d9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C07E53-6B44-4409-AA3D-869AD61902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460</Words>
  <Application>Microsoft Office PowerPoint</Application>
  <PresentationFormat>On-screen Show (4:3)</PresentationFormat>
  <Paragraphs>127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 Narrow</vt:lpstr>
      <vt:lpstr>Arial Narrow Bold</vt:lpstr>
      <vt:lpstr>Calibri</vt:lpstr>
      <vt:lpstr>Calibri Light</vt:lpstr>
      <vt:lpstr>Times New Roman</vt:lpstr>
      <vt:lpstr>ヒラギノ角ゴ Pro W3</vt:lpstr>
      <vt:lpstr>Dark background - Onscreen</vt:lpstr>
      <vt:lpstr>White background - Onscreen</vt:lpstr>
      <vt:lpstr>Office Theme</vt:lpstr>
      <vt:lpstr>1_Office Theme</vt:lpstr>
      <vt:lpstr>ti-presentation-template-2014</vt:lpstr>
      <vt:lpstr>2_Office Theme</vt:lpstr>
      <vt:lpstr>Acrobat Document</vt:lpstr>
      <vt:lpstr>YOLSUZLUK ALGI ENDEKSİ 2015</vt:lpstr>
      <vt:lpstr>CPI 2015</vt:lpstr>
      <vt:lpstr>PowerPoint Presentation</vt:lpstr>
      <vt:lpstr>cpı 2015: ÜST SIRALAR</vt:lpstr>
      <vt:lpstr>PowerPoint Presentation</vt:lpstr>
      <vt:lpstr>cpı 2015: alt sıralar</vt:lpstr>
      <vt:lpstr>PowerPoint Presentation</vt:lpstr>
      <vt:lpstr>PowerPoint Presentation</vt:lpstr>
      <vt:lpstr>CPI 2015: türkiye</vt:lpstr>
      <vt:lpstr>En FAZLA YÜKSELİŞ GÖSTEREN ÜLKELER</vt:lpstr>
      <vt:lpstr>En FAZLA DÜŞÜŞ GÖSTEREN ÜLKELER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Gower</dc:creator>
  <cp:lastModifiedBy>özgen k</cp:lastModifiedBy>
  <cp:revision>73</cp:revision>
  <dcterms:created xsi:type="dcterms:W3CDTF">2013-06-19T13:27:34Z</dcterms:created>
  <dcterms:modified xsi:type="dcterms:W3CDTF">2016-01-27T05:52:38Z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0x010100224F0630DEDCC14787ACE36F4C3F4DEF</vt:lpwstr>
  </property>
</Properties>
</file>